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0" r:id="rId8"/>
    <p:sldId id="265" r:id="rId9"/>
    <p:sldId id="262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F24F7-6750-409C-A8AF-B9E13F4EEEEB}" type="datetimeFigureOut">
              <a:rPr lang="en-IN" smtClean="0"/>
              <a:pPr/>
              <a:t>07-03-2014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5680F-2BBF-4937-9729-478522218B8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PRAM Algorithms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Sathish</a:t>
            </a:r>
            <a:r>
              <a:rPr lang="en-US" dirty="0" smtClean="0"/>
              <a:t> </a:t>
            </a:r>
            <a:r>
              <a:rPr lang="en-US" dirty="0" err="1" smtClean="0"/>
              <a:t>Vadhiyar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smtClean="0"/>
              <a:t>Enumeration sort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So, each processor compares a[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 and a[j]. If a[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 &lt; a[j], writes position[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 = 1, else writes position[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]=0</a:t>
            </a:r>
          </a:p>
          <a:p>
            <a:r>
              <a:rPr lang="en-US" dirty="0" smtClean="0">
                <a:latin typeface="Comic Sans MS" pitchFamily="66" charset="0"/>
              </a:rPr>
              <a:t>So the summation of all positions will give the final position – constant time algorithm</a:t>
            </a:r>
          </a:p>
          <a:p>
            <a:r>
              <a:rPr lang="en-US" dirty="0" smtClean="0">
                <a:latin typeface="Comic Sans MS" pitchFamily="66" charset="0"/>
              </a:rPr>
              <a:t>But not cost-optimal – takes O(n2) comparisons, but a sequential algorithm does O(</a:t>
            </a:r>
            <a:r>
              <a:rPr lang="en-US" dirty="0" err="1" smtClean="0">
                <a:latin typeface="Comic Sans MS" pitchFamily="66" charset="0"/>
              </a:rPr>
              <a:t>nlogn</a:t>
            </a:r>
            <a:r>
              <a:rPr lang="en-US" dirty="0" smtClean="0">
                <a:latin typeface="Comic Sans MS" pitchFamily="66" charset="0"/>
              </a:rPr>
              <a:t>) comparisons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PRAM algorithms mostly theoretical</a:t>
            </a:r>
          </a:p>
          <a:p>
            <a:r>
              <a:rPr lang="en-US" dirty="0" smtClean="0">
                <a:latin typeface="Comic Sans MS" pitchFamily="66" charset="0"/>
              </a:rPr>
              <a:t>But can be used as a basis for developing efficient parallel algorithm for practical machines</a:t>
            </a:r>
          </a:p>
          <a:p>
            <a:r>
              <a:rPr lang="en-US" dirty="0" smtClean="0">
                <a:latin typeface="Comic Sans MS" pitchFamily="66" charset="0"/>
              </a:rPr>
              <a:t>Can also motivate building specialized machines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PRAM Model - 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Parallel Random Access Machine</a:t>
            </a:r>
          </a:p>
          <a:p>
            <a:r>
              <a:rPr lang="en-US" dirty="0" smtClean="0">
                <a:latin typeface="Comic Sans MS" pitchFamily="66" charset="0"/>
              </a:rPr>
              <a:t>Allows parallel-algorithm designers to treat processing power as unlimited</a:t>
            </a:r>
          </a:p>
          <a:p>
            <a:r>
              <a:rPr lang="en-US" dirty="0" smtClean="0">
                <a:latin typeface="Comic Sans MS" pitchFamily="66" charset="0"/>
              </a:rPr>
              <a:t>Ignores complexity of inter-process communication</a:t>
            </a:r>
          </a:p>
          <a:p>
            <a:r>
              <a:rPr lang="en-US" dirty="0" smtClean="0">
                <a:latin typeface="Comic Sans MS" pitchFamily="66" charset="0"/>
              </a:rPr>
              <a:t>Consists of control unit, global memory, and an unbounded set of processors, each with own private memory</a:t>
            </a:r>
          </a:p>
          <a:p>
            <a:r>
              <a:rPr lang="en-US" dirty="0" smtClean="0">
                <a:latin typeface="Comic Sans MS" pitchFamily="66" charset="0"/>
              </a:rPr>
              <a:t>An active processor reads from global memory, performs computation, writes to global memory</a:t>
            </a:r>
          </a:p>
          <a:p>
            <a:r>
              <a:rPr lang="en-US" dirty="0" smtClean="0">
                <a:latin typeface="Comic Sans MS" pitchFamily="66" charset="0"/>
              </a:rPr>
              <a:t>Execute in SIMD model</a:t>
            </a:r>
          </a:p>
          <a:p>
            <a:r>
              <a:rPr lang="en-US" dirty="0" smtClean="0">
                <a:latin typeface="Comic Sans MS" pitchFamily="66" charset="0"/>
              </a:rPr>
              <a:t>PRAM algorithm can be a suitable basis for the design of a parallel program targeted to a real machine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Various PRAM models differ in how they handle read or write conflicts</a:t>
            </a:r>
          </a:p>
          <a:p>
            <a:pPr>
              <a:buNone/>
            </a:pPr>
            <a:endParaRPr lang="en-IN" dirty="0">
              <a:latin typeface="Comic Sans MS" pitchFamily="66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6856" y="2536304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EREW – Exclusive Read Exclusive Write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>
                <a:latin typeface="Comic Sans MS" pitchFamily="66" charset="0"/>
              </a:rPr>
              <a:t>CREW – Concurrent Read Exclusive Write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CRCW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3200" dirty="0" smtClean="0">
                <a:latin typeface="Comic Sans MS" pitchFamily="66" charset="0"/>
              </a:rPr>
              <a:t>COMMON – All processors writing to same global memory must write the same value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ARBITRARY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– one of the competing processor’s value is arbitrarily chosen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3200" baseline="0" dirty="0" smtClean="0">
                <a:latin typeface="Comic Sans MS" pitchFamily="66" charset="0"/>
              </a:rPr>
              <a:t>PRIORITY</a:t>
            </a:r>
            <a:r>
              <a:rPr lang="en-US" sz="3200" dirty="0" smtClean="0">
                <a:latin typeface="Comic Sans MS" pitchFamily="66" charset="0"/>
              </a:rPr>
              <a:t> – processor with the lowest index writes its value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Between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Any PRAM model/algorithm can execute any other PRAM model/algorithm</a:t>
            </a:r>
          </a:p>
          <a:p>
            <a:r>
              <a:rPr lang="en-US" sz="2800" dirty="0" smtClean="0">
                <a:latin typeface="Comic Sans MS" pitchFamily="66" charset="0"/>
              </a:rPr>
              <a:t>For example, p</a:t>
            </a:r>
            <a:r>
              <a:rPr lang="en-US" sz="2800" dirty="0" smtClean="0">
                <a:latin typeface="Comic Sans MS" pitchFamily="66" charset="0"/>
              </a:rPr>
              <a:t>ossible </a:t>
            </a:r>
            <a:r>
              <a:rPr lang="en-US" sz="2800" dirty="0" smtClean="0">
                <a:latin typeface="Comic Sans MS" pitchFamily="66" charset="0"/>
              </a:rPr>
              <a:t>to convert PRIORITY PRAM to EREW </a:t>
            </a:r>
            <a:r>
              <a:rPr lang="en-US" sz="2800" dirty="0" smtClean="0">
                <a:latin typeface="Comic Sans MS" pitchFamily="66" charset="0"/>
              </a:rPr>
              <a:t>PRAM</a:t>
            </a:r>
          </a:p>
          <a:p>
            <a:r>
              <a:rPr lang="en-US" sz="2800" dirty="0" smtClean="0">
                <a:latin typeface="Comic Sans MS" pitchFamily="66" charset="0"/>
              </a:rPr>
              <a:t>When Pi in the priority PRAM accesses </a:t>
            </a:r>
            <a:r>
              <a:rPr lang="en-US" sz="2800" dirty="0" err="1" smtClean="0">
                <a:latin typeface="Comic Sans MS" pitchFamily="66" charset="0"/>
              </a:rPr>
              <a:t>Mj</a:t>
            </a:r>
            <a:r>
              <a:rPr lang="en-US" sz="2800" dirty="0" smtClean="0">
                <a:latin typeface="Comic Sans MS" pitchFamily="66" charset="0"/>
              </a:rPr>
              <a:t>, Pi in the EREW PRAM algorithm writes (</a:t>
            </a:r>
            <a:r>
              <a:rPr lang="en-US" sz="2800" dirty="0" err="1" smtClean="0">
                <a:latin typeface="Comic Sans MS" pitchFamily="66" charset="0"/>
              </a:rPr>
              <a:t>j,i</a:t>
            </a:r>
            <a:r>
              <a:rPr lang="en-US" sz="2800" dirty="0" smtClean="0">
                <a:latin typeface="Comic Sans MS" pitchFamily="66" charset="0"/>
              </a:rPr>
              <a:t>) in another memory location Ti</a:t>
            </a:r>
          </a:p>
          <a:p>
            <a:r>
              <a:rPr lang="en-US" sz="2800" dirty="0" smtClean="0">
                <a:latin typeface="Comic Sans MS" pitchFamily="66" charset="0"/>
              </a:rPr>
              <a:t>Then the EREW PRAM algorithm sorts the elements of 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Between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P1 reads T, retrieves (i1, j1) and writes a 1 into another memory location Sj1</a:t>
            </a:r>
          </a:p>
          <a:p>
            <a:r>
              <a:rPr lang="en-US" sz="2800" dirty="0" smtClean="0">
                <a:latin typeface="Comic Sans MS" pitchFamily="66" charset="0"/>
              </a:rPr>
              <a:t>The remaining processors, P</a:t>
            </a:r>
            <a:r>
              <a:rPr lang="en-US" sz="2800" baseline="-25000" dirty="0" smtClean="0">
                <a:latin typeface="Comic Sans MS" pitchFamily="66" charset="0"/>
              </a:rPr>
              <a:t>k</a:t>
            </a:r>
            <a:r>
              <a:rPr lang="en-US" sz="2800" dirty="0" smtClean="0">
                <a:latin typeface="Comic Sans MS" pitchFamily="66" charset="0"/>
              </a:rPr>
              <a:t>, reads T</a:t>
            </a:r>
            <a:r>
              <a:rPr lang="en-US" sz="2800" baseline="-25000" dirty="0" smtClean="0">
                <a:latin typeface="Comic Sans MS" pitchFamily="66" charset="0"/>
              </a:rPr>
              <a:t>k</a:t>
            </a:r>
            <a:r>
              <a:rPr lang="en-US" sz="2800" dirty="0" smtClean="0">
                <a:latin typeface="Comic Sans MS" pitchFamily="66" charset="0"/>
              </a:rPr>
              <a:t> and T</a:t>
            </a:r>
            <a:r>
              <a:rPr lang="en-US" sz="2800" baseline="-25000" dirty="0" smtClean="0">
                <a:latin typeface="Comic Sans MS" pitchFamily="66" charset="0"/>
              </a:rPr>
              <a:t>k-1</a:t>
            </a:r>
            <a:r>
              <a:rPr lang="en-US" sz="2800" dirty="0" smtClean="0">
                <a:latin typeface="Comic Sans MS" pitchFamily="66" charset="0"/>
              </a:rPr>
              <a:t>. If i</a:t>
            </a:r>
            <a:r>
              <a:rPr lang="en-US" sz="2800" baseline="-25000" dirty="0" smtClean="0">
                <a:latin typeface="Comic Sans MS" pitchFamily="66" charset="0"/>
              </a:rPr>
              <a:t>k</a:t>
            </a:r>
            <a:r>
              <a:rPr lang="en-US" sz="2800" dirty="0" smtClean="0">
                <a:latin typeface="Comic Sans MS" pitchFamily="66" charset="0"/>
              </a:rPr>
              <a:t> not equals i</a:t>
            </a:r>
            <a:r>
              <a:rPr lang="en-US" sz="2800" baseline="-25000" dirty="0" smtClean="0">
                <a:latin typeface="Comic Sans MS" pitchFamily="66" charset="0"/>
              </a:rPr>
              <a:t>k-1</a:t>
            </a:r>
            <a:r>
              <a:rPr lang="en-US" sz="2800" dirty="0" smtClean="0">
                <a:latin typeface="Comic Sans MS" pitchFamily="66" charset="0"/>
              </a:rPr>
              <a:t>, then Pk writes a 1 into </a:t>
            </a:r>
            <a:r>
              <a:rPr lang="en-US" sz="2800" dirty="0" err="1" smtClean="0">
                <a:latin typeface="Comic Sans MS" pitchFamily="66" charset="0"/>
              </a:rPr>
              <a:t>Sjk</a:t>
            </a:r>
            <a:r>
              <a:rPr lang="en-US" sz="2800" dirty="0" smtClean="0">
                <a:latin typeface="Comic Sans MS" pitchFamily="66" charset="0"/>
              </a:rPr>
              <a:t>. Else writes 0</a:t>
            </a:r>
          </a:p>
          <a:p>
            <a:r>
              <a:rPr lang="en-US" sz="2800" dirty="0" smtClean="0">
                <a:latin typeface="Comic Sans MS" pitchFamily="66" charset="0"/>
              </a:rPr>
              <a:t>Elements of s with value 1 correspond to the highest priority processor</a:t>
            </a:r>
            <a:endParaRPr lang="en-IN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in PRAM Algorithm &amp; Example: Reduction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PRAM algorithms have two phases:</a:t>
            </a:r>
          </a:p>
          <a:p>
            <a:r>
              <a:rPr lang="en-US" dirty="0" smtClean="0">
                <a:latin typeface="Comic Sans MS" pitchFamily="66" charset="0"/>
              </a:rPr>
              <a:t>Phase 1: Sufficient number of processors are activated</a:t>
            </a:r>
          </a:p>
          <a:p>
            <a:r>
              <a:rPr lang="en-US" dirty="0" smtClean="0">
                <a:latin typeface="Comic Sans MS" pitchFamily="66" charset="0"/>
              </a:rPr>
              <a:t>Phase 2: Activated processors perform the computations in parallel</a:t>
            </a:r>
          </a:p>
          <a:p>
            <a:r>
              <a:rPr lang="en-US" dirty="0" smtClean="0">
                <a:latin typeface="Comic Sans MS" pitchFamily="66" charset="0"/>
              </a:rPr>
              <a:t>For example, binary tree reduction can be implemented using n/2 processors</a:t>
            </a:r>
          </a:p>
          <a:p>
            <a:r>
              <a:rPr lang="en-US" dirty="0" smtClean="0">
                <a:latin typeface="Comic Sans MS" pitchFamily="66" charset="0"/>
              </a:rPr>
              <a:t>EREW PRAM suffices for reduction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Merging Two Sorted Lists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Most PRAM algorithms achieve low time complexity by performing more operations than an optimal RAM algorithm</a:t>
            </a:r>
          </a:p>
          <a:p>
            <a:r>
              <a:rPr lang="en-US" sz="2800" dirty="0" smtClean="0">
                <a:latin typeface="Comic Sans MS" pitchFamily="66" charset="0"/>
              </a:rPr>
              <a:t>For example, a RAM algorithm requires at most n-1 comparisons to merge two sorted lists of n/2 elements. Time complexity is O(n)</a:t>
            </a:r>
          </a:p>
          <a:p>
            <a:r>
              <a:rPr lang="en-US" sz="2800" dirty="0" smtClean="0">
                <a:latin typeface="Comic Sans MS" pitchFamily="66" charset="0"/>
              </a:rPr>
              <a:t>CREW PRAM algorithm:</a:t>
            </a:r>
          </a:p>
          <a:p>
            <a:r>
              <a:rPr lang="en-US" sz="2800" dirty="0" smtClean="0">
                <a:latin typeface="Comic Sans MS" pitchFamily="66" charset="0"/>
              </a:rPr>
              <a:t>Assign each list element its own processor – n processors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Merging Two Sorted Lists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The processor knows the index of the element </a:t>
            </a:r>
            <a:r>
              <a:rPr lang="en-US" sz="2800" dirty="0" smtClean="0">
                <a:latin typeface="Comic Sans MS" pitchFamily="66" charset="0"/>
              </a:rPr>
              <a:t>in its own list</a:t>
            </a:r>
          </a:p>
          <a:p>
            <a:r>
              <a:rPr lang="en-US" sz="2800" dirty="0" smtClean="0">
                <a:latin typeface="Comic Sans MS" pitchFamily="66" charset="0"/>
              </a:rPr>
              <a:t>Finds the index in the other list using binary search</a:t>
            </a:r>
          </a:p>
          <a:p>
            <a:r>
              <a:rPr lang="en-US" sz="2800" dirty="0" smtClean="0">
                <a:latin typeface="Comic Sans MS" pitchFamily="66" charset="0"/>
              </a:rPr>
              <a:t>Adds the two indices to obtain the final position</a:t>
            </a:r>
          </a:p>
          <a:p>
            <a:r>
              <a:rPr lang="en-US" sz="2800" dirty="0" smtClean="0">
                <a:latin typeface="Comic Sans MS" pitchFamily="66" charset="0"/>
              </a:rPr>
              <a:t>The total number of operations had increased to O(</a:t>
            </a:r>
            <a:r>
              <a:rPr lang="en-US" sz="2800" dirty="0" err="1" smtClean="0">
                <a:latin typeface="Comic Sans MS" pitchFamily="66" charset="0"/>
              </a:rPr>
              <a:t>nlogn</a:t>
            </a:r>
            <a:r>
              <a:rPr lang="en-US" sz="2800" dirty="0" smtClean="0">
                <a:latin typeface="Comic Sans MS" pitchFamily="66" charset="0"/>
              </a:rPr>
              <a:t>)</a:t>
            </a:r>
          </a:p>
          <a:p>
            <a:r>
              <a:rPr lang="en-US" sz="2800" dirty="0" smtClean="0">
                <a:latin typeface="Comic Sans MS" pitchFamily="66" charset="0"/>
              </a:rPr>
              <a:t>Not </a:t>
            </a:r>
            <a:r>
              <a:rPr lang="en-US" sz="2800" b="1" dirty="0" smtClean="0">
                <a:latin typeface="Comic Sans MS" pitchFamily="66" charset="0"/>
              </a:rPr>
              <a:t>cost-optimal</a:t>
            </a:r>
            <a:endParaRPr lang="en-IN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smtClean="0"/>
              <a:t>Enumeration sort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mic Sans MS" pitchFamily="66" charset="0"/>
              </a:rPr>
              <a:t>Computes the final position of each element by comparing it with the other elements and counting the number of elements having smaller value</a:t>
            </a:r>
          </a:p>
          <a:p>
            <a:r>
              <a:rPr lang="en-US" dirty="0" smtClean="0">
                <a:latin typeface="Comic Sans MS" pitchFamily="66" charset="0"/>
              </a:rPr>
              <a:t>A special CRCW PRAM can perform can perform the sort in O(1) time</a:t>
            </a:r>
          </a:p>
          <a:p>
            <a:r>
              <a:rPr lang="en-US" dirty="0" smtClean="0">
                <a:latin typeface="Comic Sans MS" pitchFamily="66" charset="0"/>
              </a:rPr>
              <a:t>Spawn n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 processors corresponding to n</a:t>
            </a:r>
            <a:r>
              <a:rPr lang="en-US" baseline="30000" dirty="0" smtClean="0">
                <a:latin typeface="Comic Sans MS" pitchFamily="66" charset="0"/>
              </a:rPr>
              <a:t>2</a:t>
            </a:r>
            <a:r>
              <a:rPr lang="en-US" dirty="0" smtClean="0">
                <a:latin typeface="Comic Sans MS" pitchFamily="66" charset="0"/>
              </a:rPr>
              <a:t> comparisons</a:t>
            </a:r>
          </a:p>
          <a:p>
            <a:r>
              <a:rPr lang="en-US" dirty="0" smtClean="0">
                <a:latin typeface="Comic Sans MS" pitchFamily="66" charset="0"/>
              </a:rPr>
              <a:t>Special CRCW PRAM – If multiple processors simultaneously write values to a single memory location, the sum of the values is assigned to that location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588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PRAM Algorithms</vt:lpstr>
      <vt:lpstr>PRAM Model - Introduction</vt:lpstr>
      <vt:lpstr>Different Models</vt:lpstr>
      <vt:lpstr>Mapping Between Models</vt:lpstr>
      <vt:lpstr>Mapping Between Models</vt:lpstr>
      <vt:lpstr>Steps in PRAM Algorithm &amp; Example: Reduction</vt:lpstr>
      <vt:lpstr>Example: Merging Two Sorted Lists</vt:lpstr>
      <vt:lpstr>Example: Merging Two Sorted Lists</vt:lpstr>
      <vt:lpstr>Example: Enumeration sort</vt:lpstr>
      <vt:lpstr>Example: Enumeration sort</vt:lpstr>
      <vt:lpstr>Summary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Sathish Vadhiyar</dc:creator>
  <cp:lastModifiedBy>Sathish Vadhiyar</cp:lastModifiedBy>
  <cp:revision>6</cp:revision>
  <dcterms:created xsi:type="dcterms:W3CDTF">2014-03-05T05:19:37Z</dcterms:created>
  <dcterms:modified xsi:type="dcterms:W3CDTF">2014-03-07T08:07:07Z</dcterms:modified>
</cp:coreProperties>
</file>