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16"/>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1" d="100"/>
          <a:sy n="71" d="100"/>
        </p:scale>
        <p:origin x="67"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240070183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240070183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23d77ae2d4_2_13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g23d77ae2d4_2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g24ac72c8d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9" name="Google Shape;199;g24ac72c8d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3e3be97b70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5" name="Google Shape;205;g3e3be97b7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24ac72c8db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1" name="Google Shape;211;g24ac72c8db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23d77ae2d4_2_7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g23d77ae2d4_2_75:notes"/>
          <p:cNvSpPr>
            <a:spLocks noGrp="1" noRot="1" noChangeAspect="1"/>
          </p:cNvSpPr>
          <p:nvPr>
            <p:ph type="sldImg" idx="2"/>
          </p:nvPr>
        </p:nvSpPr>
        <p:spPr>
          <a:xfrm>
            <a:off x="381187"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23d77ae2d4_2_8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g23d77ae2d4_2_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23d77ae2d4_2_9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g23d77ae2d4_2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23d77ae2d4_2_9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g23d77ae2d4_2_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23d77ae2d4_2_10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g23d77ae2d4_2_1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23d77ae2d4_2_1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g23d77ae2d4_2_1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23d77ae2d4_2_1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g23d77ae2d4_2_1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23d77ae2d4_2_1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g23d77ae2d4_2_1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6"/>
        <p:cNvGrpSpPr/>
        <p:nvPr/>
      </p:nvGrpSpPr>
      <p:grpSpPr>
        <a:xfrm>
          <a:off x="0" y="0"/>
          <a:ext cx="0" cy="0"/>
          <a:chOff x="0" y="0"/>
          <a:chExt cx="0" cy="0"/>
        </a:xfrm>
      </p:grpSpPr>
      <p:sp>
        <p:nvSpPr>
          <p:cNvPr id="57" name="Google Shape;57;p14"/>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58" name="Google Shape;58;p14"/>
          <p:cNvSpPr txBox="1">
            <a:spLocks noGrp="1"/>
          </p:cNvSpPr>
          <p:nvPr>
            <p:ph type="body" idx="1"/>
          </p:nvPr>
        </p:nvSpPr>
        <p:spPr>
          <a:xfrm>
            <a:off x="457200" y="1200150"/>
            <a:ext cx="8229600" cy="3394472"/>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9" name="Google Shape;59;p14"/>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0" name="Google Shape;60;p14"/>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1" name="Google Shape;61;p14"/>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2"/>
        <p:cNvGrpSpPr/>
        <p:nvPr/>
      </p:nvGrpSpPr>
      <p:grpSpPr>
        <a:xfrm>
          <a:off x="0" y="0"/>
          <a:ext cx="0" cy="0"/>
          <a:chOff x="0" y="0"/>
          <a:chExt cx="0" cy="0"/>
        </a:xfrm>
      </p:grpSpPr>
      <p:sp>
        <p:nvSpPr>
          <p:cNvPr id="63" name="Google Shape;63;p15"/>
          <p:cNvSpPr txBox="1">
            <a:spLocks noGrp="1"/>
          </p:cNvSpPr>
          <p:nvPr>
            <p:ph type="ctrTitle"/>
          </p:nvPr>
        </p:nvSpPr>
        <p:spPr>
          <a:xfrm>
            <a:off x="685800" y="1597819"/>
            <a:ext cx="7772400" cy="1102519"/>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64" name="Google Shape;64;p15"/>
          <p:cNvSpPr txBox="1">
            <a:spLocks noGrp="1"/>
          </p:cNvSpPr>
          <p:nvPr>
            <p:ph type="subTitle" idx="1"/>
          </p:nvPr>
        </p:nvSpPr>
        <p:spPr>
          <a:xfrm>
            <a:off x="1371600" y="2914650"/>
            <a:ext cx="6400800" cy="1314450"/>
          </a:xfrm>
          <a:prstGeom prst="rect">
            <a:avLst/>
          </a:prstGeom>
          <a:noFill/>
          <a:ln>
            <a:noFill/>
          </a:ln>
        </p:spPr>
        <p:txBody>
          <a:bodyPr spcFirstLastPara="1" wrap="square" lIns="91425" tIns="91425" rIns="91425" bIns="91425" anchor="t" anchorCtr="0">
            <a:noAutofit/>
          </a:bodyPr>
          <a:lstStyle>
            <a:lvl1pPr marL="0" marR="0" lvl="0" indent="0" algn="ctr" rtl="0">
              <a:spcBef>
                <a:spcPts val="640"/>
              </a:spcBef>
              <a:spcAft>
                <a:spcPts val="0"/>
              </a:spcAft>
              <a:buClr>
                <a:srgbClr val="888888"/>
              </a:buClr>
              <a:buSzPts val="3200"/>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spcAft>
                <a:spcPts val="0"/>
              </a:spcAft>
              <a:buClr>
                <a:srgbClr val="888888"/>
              </a:buClr>
              <a:buSzPts val="2800"/>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65" name="Google Shape;65;p15"/>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6" name="Google Shape;66;p15"/>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7" name="Google Shape;67;p15"/>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8"/>
        <p:cNvGrpSpPr/>
        <p:nvPr/>
      </p:nvGrpSpPr>
      <p:grpSpPr>
        <a:xfrm>
          <a:off x="0" y="0"/>
          <a:ext cx="0" cy="0"/>
          <a:chOff x="0" y="0"/>
          <a:chExt cx="0" cy="0"/>
        </a:xfrm>
      </p:grpSpPr>
      <p:sp>
        <p:nvSpPr>
          <p:cNvPr id="69" name="Google Shape;69;p16"/>
          <p:cNvSpPr txBox="1">
            <a:spLocks noGrp="1"/>
          </p:cNvSpPr>
          <p:nvPr>
            <p:ph type="title"/>
          </p:nvPr>
        </p:nvSpPr>
        <p:spPr>
          <a:xfrm>
            <a:off x="722313" y="3305175"/>
            <a:ext cx="7772400" cy="1021556"/>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Clr>
                <a:schemeClr val="dk1"/>
              </a:buClr>
              <a:buSzPts val="1400"/>
              <a:buFont typeface="Calibri"/>
              <a:buNone/>
              <a:defRPr sz="4000" b="1"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70" name="Google Shape;70;p16"/>
          <p:cNvSpPr txBox="1">
            <a:spLocks noGrp="1"/>
          </p:cNvSpPr>
          <p:nvPr>
            <p:ph type="body" idx="1"/>
          </p:nvPr>
        </p:nvSpPr>
        <p:spPr>
          <a:xfrm>
            <a:off x="722313" y="2180035"/>
            <a:ext cx="7772400" cy="1125140"/>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00"/>
              </a:spcBef>
              <a:spcAft>
                <a:spcPts val="0"/>
              </a:spcAft>
              <a:buClr>
                <a:srgbClr val="888888"/>
              </a:buClr>
              <a:buSzPts val="3200"/>
              <a:buFont typeface="Arial"/>
              <a:buNone/>
              <a:defRPr sz="2000" b="0" i="0" u="none" strike="noStrike" cap="none">
                <a:solidFill>
                  <a:srgbClr val="888888"/>
                </a:solidFill>
                <a:latin typeface="Calibri"/>
                <a:ea typeface="Calibri"/>
                <a:cs typeface="Calibri"/>
                <a:sym typeface="Calibri"/>
              </a:defRPr>
            </a:lvl1pPr>
            <a:lvl2pPr marL="914400" marR="0" lvl="1" indent="-228600" algn="l" rtl="0">
              <a:spcBef>
                <a:spcPts val="360"/>
              </a:spcBef>
              <a:spcAft>
                <a:spcPts val="0"/>
              </a:spcAft>
              <a:buClr>
                <a:srgbClr val="888888"/>
              </a:buClr>
              <a:buSzPts val="2800"/>
              <a:buFont typeface="Arial"/>
              <a:buNone/>
              <a:defRPr sz="1800" b="0" i="0" u="none" strike="noStrike" cap="none">
                <a:solidFill>
                  <a:srgbClr val="888888"/>
                </a:solidFill>
                <a:latin typeface="Calibri"/>
                <a:ea typeface="Calibri"/>
                <a:cs typeface="Calibri"/>
                <a:sym typeface="Calibri"/>
              </a:defRPr>
            </a:lvl2pPr>
            <a:lvl3pPr marL="1371600" marR="0" lvl="2" indent="-228600" algn="l" rtl="0">
              <a:spcBef>
                <a:spcPts val="320"/>
              </a:spcBef>
              <a:spcAft>
                <a:spcPts val="0"/>
              </a:spcAft>
              <a:buClr>
                <a:srgbClr val="888888"/>
              </a:buClr>
              <a:buSzPts val="2400"/>
              <a:buFont typeface="Arial"/>
              <a:buNone/>
              <a:defRPr sz="1600" b="0" i="0" u="none" strike="noStrike" cap="none">
                <a:solidFill>
                  <a:srgbClr val="888888"/>
                </a:solidFill>
                <a:latin typeface="Calibri"/>
                <a:ea typeface="Calibri"/>
                <a:cs typeface="Calibri"/>
                <a:sym typeface="Calibri"/>
              </a:defRPr>
            </a:lvl3pPr>
            <a:lvl4pPr marL="1828800" marR="0" lvl="3"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4pPr>
            <a:lvl5pPr marL="2286000" marR="0" lvl="4"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5pPr>
            <a:lvl6pPr marL="2743200" marR="0" lvl="5"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6pPr>
            <a:lvl7pPr marL="3200400" marR="0" lvl="6"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7pPr>
            <a:lvl8pPr marL="3657600" marR="0" lvl="7"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8pPr>
            <a:lvl9pPr marL="4114800" marR="0" lvl="8"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71" name="Google Shape;71;p16"/>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2" name="Google Shape;72;p16"/>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3" name="Google Shape;73;p16"/>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4"/>
        <p:cNvGrpSpPr/>
        <p:nvPr/>
      </p:nvGrpSpPr>
      <p:grpSpPr>
        <a:xfrm>
          <a:off x="0" y="0"/>
          <a:ext cx="0" cy="0"/>
          <a:chOff x="0" y="0"/>
          <a:chExt cx="0" cy="0"/>
        </a:xfrm>
      </p:grpSpPr>
      <p:sp>
        <p:nvSpPr>
          <p:cNvPr id="75" name="Google Shape;75;p17"/>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76" name="Google Shape;76;p17"/>
          <p:cNvSpPr txBox="1">
            <a:spLocks noGrp="1"/>
          </p:cNvSpPr>
          <p:nvPr>
            <p:ph type="body" idx="1"/>
          </p:nvPr>
        </p:nvSpPr>
        <p:spPr>
          <a:xfrm>
            <a:off x="457200" y="1200150"/>
            <a:ext cx="4038600" cy="3394472"/>
          </a:xfrm>
          <a:prstGeom prst="rect">
            <a:avLst/>
          </a:prstGeom>
          <a:noFill/>
          <a:ln>
            <a:noFill/>
          </a:ln>
        </p:spPr>
        <p:txBody>
          <a:bodyPr spcFirstLastPara="1" wrap="square" lIns="91425" tIns="91425" rIns="91425" bIns="91425"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7" name="Google Shape;77;p17"/>
          <p:cNvSpPr txBox="1">
            <a:spLocks noGrp="1"/>
          </p:cNvSpPr>
          <p:nvPr>
            <p:ph type="body" idx="2"/>
          </p:nvPr>
        </p:nvSpPr>
        <p:spPr>
          <a:xfrm>
            <a:off x="4648200" y="1200150"/>
            <a:ext cx="4038600" cy="3394472"/>
          </a:xfrm>
          <a:prstGeom prst="rect">
            <a:avLst/>
          </a:prstGeom>
          <a:noFill/>
          <a:ln>
            <a:noFill/>
          </a:ln>
        </p:spPr>
        <p:txBody>
          <a:bodyPr spcFirstLastPara="1" wrap="square" lIns="91425" tIns="91425" rIns="91425" bIns="91425"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8" name="Google Shape;78;p17"/>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9" name="Google Shape;79;p17"/>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0" name="Google Shape;80;p17"/>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1"/>
        <p:cNvGrpSpPr/>
        <p:nvPr/>
      </p:nvGrpSpPr>
      <p:grpSpPr>
        <a:xfrm>
          <a:off x="0" y="0"/>
          <a:ext cx="0" cy="0"/>
          <a:chOff x="0" y="0"/>
          <a:chExt cx="0" cy="0"/>
        </a:xfrm>
      </p:grpSpPr>
      <p:sp>
        <p:nvSpPr>
          <p:cNvPr id="82" name="Google Shape;82;p18"/>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83" name="Google Shape;83;p18"/>
          <p:cNvSpPr txBox="1">
            <a:spLocks noGrp="1"/>
          </p:cNvSpPr>
          <p:nvPr>
            <p:ph type="body" idx="1"/>
          </p:nvPr>
        </p:nvSpPr>
        <p:spPr>
          <a:xfrm>
            <a:off x="457200" y="1151335"/>
            <a:ext cx="4040188" cy="479822"/>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80"/>
              </a:spcBef>
              <a:spcAft>
                <a:spcPts val="0"/>
              </a:spcAft>
              <a:buClr>
                <a:schemeClr val="dk1"/>
              </a:buClr>
              <a:buSzPts val="32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8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24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4" name="Google Shape;84;p18"/>
          <p:cNvSpPr txBox="1">
            <a:spLocks noGrp="1"/>
          </p:cNvSpPr>
          <p:nvPr>
            <p:ph type="body" idx="2"/>
          </p:nvPr>
        </p:nvSpPr>
        <p:spPr>
          <a:xfrm>
            <a:off x="457200" y="1631156"/>
            <a:ext cx="4040188" cy="2963466"/>
          </a:xfrm>
          <a:prstGeom prst="rect">
            <a:avLst/>
          </a:prstGeom>
          <a:noFill/>
          <a:ln>
            <a:noFill/>
          </a:ln>
        </p:spPr>
        <p:txBody>
          <a:bodyPr spcFirstLastPara="1" wrap="square" lIns="91425" tIns="91425" rIns="91425" bIns="91425"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5" name="Google Shape;85;p18"/>
          <p:cNvSpPr txBox="1">
            <a:spLocks noGrp="1"/>
          </p:cNvSpPr>
          <p:nvPr>
            <p:ph type="body" idx="3"/>
          </p:nvPr>
        </p:nvSpPr>
        <p:spPr>
          <a:xfrm>
            <a:off x="4645025" y="1151335"/>
            <a:ext cx="4041775" cy="479822"/>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80"/>
              </a:spcBef>
              <a:spcAft>
                <a:spcPts val="0"/>
              </a:spcAft>
              <a:buClr>
                <a:schemeClr val="dk1"/>
              </a:buClr>
              <a:buSzPts val="32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8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24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6" name="Google Shape;86;p18"/>
          <p:cNvSpPr txBox="1">
            <a:spLocks noGrp="1"/>
          </p:cNvSpPr>
          <p:nvPr>
            <p:ph type="body" idx="4"/>
          </p:nvPr>
        </p:nvSpPr>
        <p:spPr>
          <a:xfrm>
            <a:off x="4645025" y="1631156"/>
            <a:ext cx="4041775" cy="2963466"/>
          </a:xfrm>
          <a:prstGeom prst="rect">
            <a:avLst/>
          </a:prstGeom>
          <a:noFill/>
          <a:ln>
            <a:noFill/>
          </a:ln>
        </p:spPr>
        <p:txBody>
          <a:bodyPr spcFirstLastPara="1" wrap="square" lIns="91425" tIns="91425" rIns="91425" bIns="91425"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7" name="Google Shape;87;p18"/>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8" name="Google Shape;88;p18"/>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9" name="Google Shape;89;p18"/>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92" name="Google Shape;92;p19"/>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3" name="Google Shape;93;p19"/>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4" name="Google Shape;94;p19"/>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5"/>
        <p:cNvGrpSpPr/>
        <p:nvPr/>
      </p:nvGrpSpPr>
      <p:grpSpPr>
        <a:xfrm>
          <a:off x="0" y="0"/>
          <a:ext cx="0" cy="0"/>
          <a:chOff x="0" y="0"/>
          <a:chExt cx="0" cy="0"/>
        </a:xfrm>
      </p:grpSpPr>
      <p:sp>
        <p:nvSpPr>
          <p:cNvPr id="96" name="Google Shape;96;p20"/>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7" name="Google Shape;97;p20"/>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8" name="Google Shape;98;p20"/>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9"/>
        <p:cNvGrpSpPr/>
        <p:nvPr/>
      </p:nvGrpSpPr>
      <p:grpSpPr>
        <a:xfrm>
          <a:off x="0" y="0"/>
          <a:ext cx="0" cy="0"/>
          <a:chOff x="0" y="0"/>
          <a:chExt cx="0" cy="0"/>
        </a:xfrm>
      </p:grpSpPr>
      <p:sp>
        <p:nvSpPr>
          <p:cNvPr id="100" name="Google Shape;100;p21"/>
          <p:cNvSpPr txBox="1">
            <a:spLocks noGrp="1"/>
          </p:cNvSpPr>
          <p:nvPr>
            <p:ph type="title"/>
          </p:nvPr>
        </p:nvSpPr>
        <p:spPr>
          <a:xfrm>
            <a:off x="457200" y="204788"/>
            <a:ext cx="3008313" cy="871537"/>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Clr>
                <a:schemeClr val="dk1"/>
              </a:buClr>
              <a:buSzPts val="1400"/>
              <a:buFont typeface="Calibri"/>
              <a:buNone/>
              <a:defRPr sz="2000" b="1"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01" name="Google Shape;101;p21"/>
          <p:cNvSpPr txBox="1">
            <a:spLocks noGrp="1"/>
          </p:cNvSpPr>
          <p:nvPr>
            <p:ph type="body" idx="1"/>
          </p:nvPr>
        </p:nvSpPr>
        <p:spPr>
          <a:xfrm>
            <a:off x="3575050" y="204788"/>
            <a:ext cx="5111750" cy="4389835"/>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02" name="Google Shape;102;p21"/>
          <p:cNvSpPr txBox="1">
            <a:spLocks noGrp="1"/>
          </p:cNvSpPr>
          <p:nvPr>
            <p:ph type="body" idx="2"/>
          </p:nvPr>
        </p:nvSpPr>
        <p:spPr>
          <a:xfrm>
            <a:off x="457200" y="1076325"/>
            <a:ext cx="3008313" cy="3518297"/>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280"/>
              </a:spcBef>
              <a:spcAft>
                <a:spcPts val="0"/>
              </a:spcAft>
              <a:buClr>
                <a:schemeClr val="dk1"/>
              </a:buClr>
              <a:buSzPts val="32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28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24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03" name="Google Shape;103;p21"/>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4" name="Google Shape;104;p21"/>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5" name="Google Shape;105;p21"/>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a:off x="1792288" y="3600450"/>
            <a:ext cx="5486400" cy="425053"/>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Clr>
                <a:schemeClr val="dk1"/>
              </a:buClr>
              <a:buSzPts val="1400"/>
              <a:buFont typeface="Calibri"/>
              <a:buNone/>
              <a:defRPr sz="2000" b="1"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08" name="Google Shape;108;p22"/>
          <p:cNvSpPr>
            <a:spLocks noGrp="1"/>
          </p:cNvSpPr>
          <p:nvPr>
            <p:ph type="pic" idx="2"/>
          </p:nvPr>
        </p:nvSpPr>
        <p:spPr>
          <a:xfrm>
            <a:off x="1792288" y="459581"/>
            <a:ext cx="5486400" cy="3086100"/>
          </a:xfrm>
          <a:prstGeom prst="rect">
            <a:avLst/>
          </a:prstGeom>
          <a:noFill/>
          <a:ln>
            <a:noFill/>
          </a:ln>
        </p:spPr>
        <p:txBody>
          <a:bodyPr spcFirstLastPara="1" wrap="square" lIns="91425" tIns="91425" rIns="91425" bIns="91425" anchor="t" anchorCtr="0">
            <a:noAutofit/>
          </a:bodyPr>
          <a:lstStyle>
            <a:lvl1pPr marL="0" marR="0" lvl="0" indent="0" algn="l" rtl="0">
              <a:spcBef>
                <a:spcPts val="640"/>
              </a:spcBef>
              <a:spcAft>
                <a:spcPts val="0"/>
              </a:spcAft>
              <a:buClr>
                <a:schemeClr val="dk1"/>
              </a:buClr>
              <a:buSzPts val="1400"/>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spcAft>
                <a:spcPts val="0"/>
              </a:spcAft>
              <a:buClr>
                <a:schemeClr val="dk1"/>
              </a:buClr>
              <a:buSzPts val="1400"/>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spcAft>
                <a:spcPts val="0"/>
              </a:spcAft>
              <a:buClr>
                <a:schemeClr val="dk1"/>
              </a:buClr>
              <a:buSzPts val="1400"/>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109" name="Google Shape;109;p22"/>
          <p:cNvSpPr txBox="1">
            <a:spLocks noGrp="1"/>
          </p:cNvSpPr>
          <p:nvPr>
            <p:ph type="body" idx="1"/>
          </p:nvPr>
        </p:nvSpPr>
        <p:spPr>
          <a:xfrm>
            <a:off x="1792288" y="4025503"/>
            <a:ext cx="5486400" cy="603646"/>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280"/>
              </a:spcBef>
              <a:spcAft>
                <a:spcPts val="0"/>
              </a:spcAft>
              <a:buClr>
                <a:schemeClr val="dk1"/>
              </a:buClr>
              <a:buSzPts val="32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28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24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10" name="Google Shape;110;p22"/>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1" name="Google Shape;111;p22"/>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2" name="Google Shape;112;p22"/>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15" name="Google Shape;115;p23"/>
          <p:cNvSpPr txBox="1">
            <a:spLocks noGrp="1"/>
          </p:cNvSpPr>
          <p:nvPr>
            <p:ph type="body" idx="1"/>
          </p:nvPr>
        </p:nvSpPr>
        <p:spPr>
          <a:xfrm rot="5400000">
            <a:off x="2874764" y="-1217414"/>
            <a:ext cx="3394472" cy="8229600"/>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16" name="Google Shape;116;p23"/>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7" name="Google Shape;117;p23"/>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8" name="Google Shape;118;p23"/>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rot="5400000">
            <a:off x="5463778" y="1371600"/>
            <a:ext cx="4388644" cy="20574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21" name="Google Shape;121;p24"/>
          <p:cNvSpPr txBox="1">
            <a:spLocks noGrp="1"/>
          </p:cNvSpPr>
          <p:nvPr>
            <p:ph type="body" idx="1"/>
          </p:nvPr>
        </p:nvSpPr>
        <p:spPr>
          <a:xfrm rot="5400000">
            <a:off x="1272778" y="-609599"/>
            <a:ext cx="4388644" cy="6019800"/>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2" name="Google Shape;122;p24"/>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3" name="Google Shape;123;p24"/>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4" name="Google Shape;124;p24"/>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52" name="Google Shape;52;p13"/>
          <p:cNvSpPr txBox="1">
            <a:spLocks noGrp="1"/>
          </p:cNvSpPr>
          <p:nvPr>
            <p:ph type="body" idx="1"/>
          </p:nvPr>
        </p:nvSpPr>
        <p:spPr>
          <a:xfrm>
            <a:off x="457200" y="1200150"/>
            <a:ext cx="8229600" cy="3394472"/>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cds.iisc.ac.in/resources/fellowships/" TargetMode="External"/><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5"/>
          <p:cNvSpPr txBox="1"/>
          <p:nvPr/>
        </p:nvSpPr>
        <p:spPr>
          <a:xfrm>
            <a:off x="647350" y="588500"/>
            <a:ext cx="7697700" cy="17655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a:solidFill>
                  <a:srgbClr val="00703C"/>
                </a:solidFill>
              </a:rPr>
              <a:t>M.Tech. (Computational and Data Science) </a:t>
            </a:r>
            <a:endParaRPr sz="3600">
              <a:solidFill>
                <a:srgbClr val="00703C"/>
              </a:solidFill>
            </a:endParaRPr>
          </a:p>
          <a:p>
            <a:pPr marL="0" lvl="0" indent="0" algn="ctr" rtl="0">
              <a:spcBef>
                <a:spcPts val="0"/>
              </a:spcBef>
              <a:spcAft>
                <a:spcPts val="0"/>
              </a:spcAft>
              <a:buNone/>
            </a:pPr>
            <a:r>
              <a:rPr lang="en" sz="3600">
                <a:solidFill>
                  <a:srgbClr val="00703C"/>
                </a:solidFill>
              </a:rPr>
              <a:t>Student Orientation </a:t>
            </a:r>
            <a:endParaRPr sz="3600">
              <a:solidFill>
                <a:srgbClr val="00703C"/>
              </a:solidFill>
            </a:endParaRPr>
          </a:p>
        </p:txBody>
      </p:sp>
      <p:pic>
        <p:nvPicPr>
          <p:cNvPr id="130" name="Google Shape;130;p25"/>
          <p:cNvPicPr preferRelativeResize="0"/>
          <p:nvPr/>
        </p:nvPicPr>
        <p:blipFill>
          <a:blip r:embed="rId3">
            <a:alphaModFix/>
          </a:blip>
          <a:stretch>
            <a:fillRect/>
          </a:stretch>
        </p:blipFill>
        <p:spPr>
          <a:xfrm>
            <a:off x="2706575" y="2512625"/>
            <a:ext cx="2705100" cy="1323975"/>
          </a:xfrm>
          <a:prstGeom prst="rect">
            <a:avLst/>
          </a:prstGeom>
          <a:noFill/>
          <a:ln>
            <a:noFill/>
          </a:ln>
        </p:spPr>
      </p:pic>
      <p:pic>
        <p:nvPicPr>
          <p:cNvPr id="131" name="Google Shape;131;p25"/>
          <p:cNvPicPr preferRelativeResize="0"/>
          <p:nvPr/>
        </p:nvPicPr>
        <p:blipFill>
          <a:blip r:embed="rId4">
            <a:alphaModFix/>
          </a:blip>
          <a:stretch>
            <a:fillRect/>
          </a:stretch>
        </p:blipFill>
        <p:spPr>
          <a:xfrm>
            <a:off x="5665275" y="2475250"/>
            <a:ext cx="1322575" cy="1246325"/>
          </a:xfrm>
          <a:prstGeom prst="rect">
            <a:avLst/>
          </a:prstGeom>
          <a:noFill/>
          <a:ln>
            <a:noFill/>
          </a:ln>
        </p:spPr>
      </p:pic>
      <p:sp>
        <p:nvSpPr>
          <p:cNvPr id="132" name="Google Shape;132;p25"/>
          <p:cNvSpPr txBox="1">
            <a:spLocks noGrp="1"/>
          </p:cNvSpPr>
          <p:nvPr>
            <p:ph type="dt" idx="10"/>
          </p:nvPr>
        </p:nvSpPr>
        <p:spPr>
          <a:xfrm>
            <a:off x="6363347" y="4767263"/>
            <a:ext cx="2085900" cy="2739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 dirty="0"/>
              <a:t>Updated on: July 23, </a:t>
            </a:r>
            <a:r>
              <a:rPr lang="en" sz="1200" b="0" i="0" u="none" strike="noStrike" cap="none" dirty="0">
                <a:solidFill>
                  <a:srgbClr val="888888"/>
                </a:solidFill>
                <a:latin typeface="Calibri"/>
                <a:ea typeface="Calibri"/>
                <a:cs typeface="Calibri"/>
                <a:sym typeface="Calibri"/>
              </a:rPr>
              <a:t>201</a:t>
            </a:r>
            <a:r>
              <a:rPr lang="en" dirty="0"/>
              <a:t>9</a:t>
            </a:r>
            <a:endParaRPr sz="1200" b="0" i="0" u="none" strike="noStrike" cap="none" dirty="0">
              <a:solidFill>
                <a:srgbClr val="888888"/>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4"/>
          <p:cNvSpPr txBox="1">
            <a:spLocks noGrp="1"/>
          </p:cNvSpPr>
          <p:nvPr>
            <p:ph type="title"/>
          </p:nvPr>
        </p:nvSpPr>
        <p:spPr>
          <a:xfrm>
            <a:off x="457200" y="76203"/>
            <a:ext cx="8229600" cy="857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959" b="1" i="0" u="none" strike="noStrike" cap="none" dirty="0">
                <a:solidFill>
                  <a:srgbClr val="008000"/>
                </a:solidFill>
                <a:latin typeface="Calibri"/>
                <a:ea typeface="Calibri"/>
                <a:cs typeface="Calibri"/>
                <a:sym typeface="Calibri"/>
              </a:rPr>
              <a:t>M.Tech. (CDS) </a:t>
            </a:r>
            <a:br>
              <a:rPr lang="en" sz="3959" b="1" i="0" u="none" strike="noStrike" cap="none" dirty="0">
                <a:solidFill>
                  <a:srgbClr val="008000"/>
                </a:solidFill>
                <a:latin typeface="Calibri"/>
                <a:ea typeface="Calibri"/>
                <a:cs typeface="Calibri"/>
                <a:sym typeface="Calibri"/>
              </a:rPr>
            </a:br>
            <a:r>
              <a:rPr lang="en" sz="3959" b="1" i="0" u="none" strike="noStrike" cap="none" dirty="0">
                <a:solidFill>
                  <a:srgbClr val="008000"/>
                </a:solidFill>
                <a:latin typeface="Calibri"/>
                <a:ea typeface="Calibri"/>
                <a:cs typeface="Calibri"/>
                <a:sym typeface="Calibri"/>
              </a:rPr>
              <a:t>Dissertation Evaluation - </a:t>
            </a:r>
            <a:r>
              <a:rPr lang="en" sz="2400" b="1" i="0" u="none" strike="noStrike" cap="none" dirty="0">
                <a:solidFill>
                  <a:srgbClr val="008000"/>
                </a:solidFill>
                <a:latin typeface="Calibri"/>
                <a:ea typeface="Calibri"/>
                <a:cs typeface="Calibri"/>
                <a:sym typeface="Calibri"/>
              </a:rPr>
              <a:t>For the 2019 Batch</a:t>
            </a:r>
            <a:endParaRPr sz="2400" b="0" i="0" u="none" strike="noStrike" cap="none" dirty="0">
              <a:solidFill>
                <a:schemeClr val="dk1"/>
              </a:solidFill>
              <a:latin typeface="Calibri"/>
              <a:ea typeface="Calibri"/>
              <a:cs typeface="Calibri"/>
              <a:sym typeface="Calibri"/>
            </a:endParaRPr>
          </a:p>
        </p:txBody>
      </p:sp>
      <p:sp>
        <p:nvSpPr>
          <p:cNvPr id="195" name="Google Shape;195;p34"/>
          <p:cNvSpPr txBox="1">
            <a:spLocks noGrp="1"/>
          </p:cNvSpPr>
          <p:nvPr>
            <p:ph type="body" idx="1"/>
          </p:nvPr>
        </p:nvSpPr>
        <p:spPr>
          <a:xfrm>
            <a:off x="40575" y="1106225"/>
            <a:ext cx="8960700" cy="33945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rgbClr val="FF0000"/>
              </a:buClr>
              <a:buSzPts val="2590"/>
              <a:buFont typeface="Arial"/>
              <a:buChar char="•"/>
            </a:pPr>
            <a:r>
              <a:rPr lang="en" sz="2590" b="0" i="0" u="none" strike="noStrike" cap="none" dirty="0">
                <a:solidFill>
                  <a:srgbClr val="FF0000"/>
                </a:solidFill>
                <a:latin typeface="Calibri"/>
                <a:ea typeface="Calibri"/>
                <a:cs typeface="Calibri"/>
                <a:sym typeface="Calibri"/>
              </a:rPr>
              <a:t>Dissertation: 28 credits (from May 2020 – Ju</a:t>
            </a:r>
            <a:r>
              <a:rPr lang="en" sz="2590" dirty="0">
                <a:solidFill>
                  <a:srgbClr val="FF0000"/>
                </a:solidFill>
              </a:rPr>
              <a:t>ne 2021</a:t>
            </a:r>
            <a:r>
              <a:rPr lang="en" sz="2590" b="0" i="0" u="none" strike="noStrike" cap="none" dirty="0">
                <a:solidFill>
                  <a:srgbClr val="FF0000"/>
                </a:solidFill>
                <a:latin typeface="Calibri"/>
                <a:ea typeface="Calibri"/>
                <a:cs typeface="Calibri"/>
                <a:sym typeface="Calibri"/>
              </a:rPr>
              <a:t>)</a:t>
            </a:r>
            <a:endParaRPr dirty="0"/>
          </a:p>
          <a:p>
            <a:pPr marL="742950" marR="0" lvl="1" indent="-269875" algn="l" rtl="0">
              <a:lnSpc>
                <a:spcPct val="90000"/>
              </a:lnSpc>
              <a:spcBef>
                <a:spcPts val="370"/>
              </a:spcBef>
              <a:spcAft>
                <a:spcPts val="0"/>
              </a:spcAft>
              <a:buClr>
                <a:schemeClr val="dk1"/>
              </a:buClr>
              <a:buSzPts val="1600"/>
              <a:buFont typeface="Arial"/>
              <a:buChar char="–"/>
            </a:pPr>
            <a:r>
              <a:rPr lang="en" sz="1600" b="0" i="0" u="none" strike="noStrike" cap="none" dirty="0">
                <a:solidFill>
                  <a:schemeClr val="dk1"/>
                </a:solidFill>
                <a:latin typeface="Calibri"/>
                <a:ea typeface="Calibri"/>
                <a:cs typeface="Calibri"/>
                <a:sym typeface="Calibri"/>
              </a:rPr>
              <a:t>4 Credits during summer (May-July, 2020)</a:t>
            </a:r>
            <a:endParaRPr sz="1600" dirty="0"/>
          </a:p>
          <a:p>
            <a:pPr marL="1143000" marR="0" lvl="2" indent="-212725" algn="l" rtl="0">
              <a:lnSpc>
                <a:spcPct val="90000"/>
              </a:lnSpc>
              <a:spcBef>
                <a:spcPts val="370"/>
              </a:spcBef>
              <a:spcAft>
                <a:spcPts val="0"/>
              </a:spcAft>
              <a:buClr>
                <a:srgbClr val="FF0000"/>
              </a:buClr>
              <a:buSzPts val="1600"/>
              <a:buFont typeface="Arial"/>
              <a:buChar char="•"/>
            </a:pPr>
            <a:r>
              <a:rPr lang="en" sz="1600" dirty="0"/>
              <a:t>Evaluation in August 2020 (</a:t>
            </a:r>
            <a:r>
              <a:rPr lang="en" sz="1600" dirty="0">
                <a:solidFill>
                  <a:srgbClr val="FF0000"/>
                </a:solidFill>
              </a:rPr>
              <a:t>IMPORTANT: PRIVATE FELLOWSHIP HOLDERS SCHOLARSHIP TO BE RESCINDED IN CASE OF POOR PERFORMANCE</a:t>
            </a:r>
            <a:r>
              <a:rPr lang="en" sz="1600" dirty="0"/>
              <a:t>)</a:t>
            </a:r>
            <a:endParaRPr sz="1600" dirty="0"/>
          </a:p>
          <a:p>
            <a:pPr marL="742950" marR="0" lvl="1" indent="-168275" algn="l" rtl="0">
              <a:lnSpc>
                <a:spcPct val="90000"/>
              </a:lnSpc>
              <a:spcBef>
                <a:spcPts val="370"/>
              </a:spcBef>
              <a:spcAft>
                <a:spcPts val="0"/>
              </a:spcAft>
              <a:buClr>
                <a:schemeClr val="dk1"/>
              </a:buClr>
              <a:buSzPts val="1850"/>
              <a:buFont typeface="Arial"/>
              <a:buNone/>
            </a:pPr>
            <a:endParaRPr sz="1000" b="0" i="0" u="none" strike="noStrike" cap="none" dirty="0">
              <a:solidFill>
                <a:srgbClr val="FF0000"/>
              </a:solidFill>
              <a:latin typeface="Calibri"/>
              <a:ea typeface="Calibri"/>
              <a:cs typeface="Calibri"/>
              <a:sym typeface="Calibri"/>
            </a:endParaRPr>
          </a:p>
          <a:p>
            <a:pPr marL="742950" marR="0" lvl="1" indent="-269875" algn="l" rtl="0">
              <a:lnSpc>
                <a:spcPct val="90000"/>
              </a:lnSpc>
              <a:spcBef>
                <a:spcPts val="370"/>
              </a:spcBef>
              <a:spcAft>
                <a:spcPts val="0"/>
              </a:spcAft>
              <a:buClr>
                <a:srgbClr val="000000"/>
              </a:buClr>
              <a:buSzPts val="1600"/>
              <a:buFont typeface="Arial"/>
              <a:buChar char="–"/>
            </a:pPr>
            <a:r>
              <a:rPr lang="en" sz="1600" b="0" i="0" u="none" strike="noStrike" cap="none" dirty="0">
                <a:solidFill>
                  <a:srgbClr val="000000"/>
                </a:solidFill>
                <a:latin typeface="Calibri"/>
                <a:ea typeface="Calibri"/>
                <a:cs typeface="Calibri"/>
                <a:sym typeface="Calibri"/>
              </a:rPr>
              <a:t>8 Credits during third semester (Aug-Dec, 2020)</a:t>
            </a:r>
            <a:endParaRPr sz="1600" dirty="0"/>
          </a:p>
          <a:p>
            <a:pPr marL="1143000" marR="0" lvl="2" indent="-212725" algn="l" rtl="0">
              <a:lnSpc>
                <a:spcPct val="90000"/>
              </a:lnSpc>
              <a:spcBef>
                <a:spcPts val="370"/>
              </a:spcBef>
              <a:spcAft>
                <a:spcPts val="0"/>
              </a:spcAft>
              <a:buClr>
                <a:srgbClr val="FF0000"/>
              </a:buClr>
              <a:buSzPts val="1600"/>
              <a:buFont typeface="Arial"/>
              <a:buChar char="•"/>
            </a:pPr>
            <a:r>
              <a:rPr lang="en" sz="1600" dirty="0">
                <a:solidFill>
                  <a:srgbClr val="FF0000"/>
                </a:solidFill>
              </a:rPr>
              <a:t>Evaluation in </a:t>
            </a:r>
            <a:r>
              <a:rPr lang="en-IN" sz="1600" dirty="0">
                <a:solidFill>
                  <a:srgbClr val="FF0000"/>
                </a:solidFill>
              </a:rPr>
              <a:t>Nov-</a:t>
            </a:r>
            <a:r>
              <a:rPr lang="en" sz="1600" dirty="0">
                <a:solidFill>
                  <a:srgbClr val="FF0000"/>
                </a:solidFill>
              </a:rPr>
              <a:t>December 2020</a:t>
            </a:r>
            <a:endParaRPr sz="1600" b="0" i="0" u="none" strike="noStrike" cap="none" dirty="0">
              <a:solidFill>
                <a:srgbClr val="FF0000"/>
              </a:solidFill>
              <a:latin typeface="Calibri"/>
              <a:ea typeface="Calibri"/>
              <a:cs typeface="Calibri"/>
              <a:sym typeface="Calibri"/>
            </a:endParaRPr>
          </a:p>
          <a:p>
            <a:pPr marL="914400" marR="0" lvl="0" indent="0" algn="l" rtl="0">
              <a:lnSpc>
                <a:spcPct val="90000"/>
              </a:lnSpc>
              <a:spcBef>
                <a:spcPts val="370"/>
              </a:spcBef>
              <a:spcAft>
                <a:spcPts val="0"/>
              </a:spcAft>
              <a:buNone/>
            </a:pPr>
            <a:endParaRPr sz="1000" dirty="0">
              <a:solidFill>
                <a:srgbClr val="FF0000"/>
              </a:solidFill>
            </a:endParaRPr>
          </a:p>
          <a:p>
            <a:pPr marL="742950" marR="0" lvl="1" indent="-269875" algn="l" rtl="0">
              <a:lnSpc>
                <a:spcPct val="90000"/>
              </a:lnSpc>
              <a:spcBef>
                <a:spcPts val="370"/>
              </a:spcBef>
              <a:spcAft>
                <a:spcPts val="0"/>
              </a:spcAft>
              <a:buClr>
                <a:srgbClr val="000000"/>
              </a:buClr>
              <a:buSzPts val="1600"/>
              <a:buFont typeface="Arial"/>
              <a:buChar char="–"/>
            </a:pPr>
            <a:r>
              <a:rPr lang="en" sz="1600" b="0" i="0" u="none" strike="noStrike" cap="none" dirty="0">
                <a:solidFill>
                  <a:srgbClr val="000000"/>
                </a:solidFill>
                <a:latin typeface="Calibri"/>
                <a:ea typeface="Calibri"/>
                <a:cs typeface="Calibri"/>
                <a:sym typeface="Calibri"/>
              </a:rPr>
              <a:t>16 Credits during fourth semester (Jan-</a:t>
            </a:r>
            <a:r>
              <a:rPr lang="en-IN" sz="1600" b="0" i="0" u="none" strike="noStrike" cap="none" dirty="0">
                <a:solidFill>
                  <a:srgbClr val="000000"/>
                </a:solidFill>
                <a:latin typeface="Calibri"/>
                <a:ea typeface="Calibri"/>
                <a:cs typeface="Calibri"/>
                <a:sym typeface="Calibri"/>
              </a:rPr>
              <a:t>May</a:t>
            </a:r>
            <a:r>
              <a:rPr lang="en" sz="1600" b="0" i="0" u="none" strike="noStrike" cap="none" dirty="0">
                <a:solidFill>
                  <a:srgbClr val="000000"/>
                </a:solidFill>
                <a:latin typeface="Calibri"/>
                <a:ea typeface="Calibri"/>
                <a:cs typeface="Calibri"/>
                <a:sym typeface="Calibri"/>
              </a:rPr>
              <a:t>, 20</a:t>
            </a:r>
            <a:r>
              <a:rPr lang="en" sz="1600" dirty="0">
                <a:solidFill>
                  <a:srgbClr val="000000"/>
                </a:solidFill>
              </a:rPr>
              <a:t>20</a:t>
            </a:r>
            <a:r>
              <a:rPr lang="en" sz="1600" b="0" i="0" u="none" strike="noStrike" cap="none" dirty="0">
                <a:solidFill>
                  <a:srgbClr val="000000"/>
                </a:solidFill>
                <a:latin typeface="Calibri"/>
                <a:ea typeface="Calibri"/>
                <a:cs typeface="Calibri"/>
                <a:sym typeface="Calibri"/>
              </a:rPr>
              <a:t>)</a:t>
            </a:r>
            <a:endParaRPr sz="1600" dirty="0"/>
          </a:p>
          <a:p>
            <a:pPr marL="1143000" marR="0" lvl="2" indent="-212725" algn="l" rtl="0">
              <a:lnSpc>
                <a:spcPct val="90000"/>
              </a:lnSpc>
              <a:spcBef>
                <a:spcPts val="370"/>
              </a:spcBef>
              <a:spcAft>
                <a:spcPts val="0"/>
              </a:spcAft>
              <a:buClr>
                <a:srgbClr val="FF0000"/>
              </a:buClr>
              <a:buSzPts val="1600"/>
              <a:buFont typeface="Arial"/>
              <a:buChar char="•"/>
            </a:pPr>
            <a:r>
              <a:rPr lang="en" sz="1600" dirty="0">
                <a:solidFill>
                  <a:srgbClr val="FF0000"/>
                </a:solidFill>
              </a:rPr>
              <a:t>Evaluation and Final reports due in </a:t>
            </a:r>
            <a:r>
              <a:rPr lang="en-IN" sz="1600" dirty="0">
                <a:solidFill>
                  <a:srgbClr val="FF0000"/>
                </a:solidFill>
              </a:rPr>
              <a:t>May</a:t>
            </a:r>
            <a:r>
              <a:rPr lang="en" sz="1600" dirty="0">
                <a:solidFill>
                  <a:srgbClr val="FF0000"/>
                </a:solidFill>
              </a:rPr>
              <a:t> 202</a:t>
            </a:r>
            <a:r>
              <a:rPr lang="en-IN" sz="1600" dirty="0">
                <a:solidFill>
                  <a:srgbClr val="FF0000"/>
                </a:solidFill>
              </a:rPr>
              <a:t>1</a:t>
            </a:r>
            <a:endParaRPr sz="1600" dirty="0"/>
          </a:p>
          <a:p>
            <a:pPr marL="914400" marR="0" lvl="2" indent="0" algn="l" rtl="0">
              <a:lnSpc>
                <a:spcPct val="90000"/>
              </a:lnSpc>
              <a:spcBef>
                <a:spcPts val="370"/>
              </a:spcBef>
              <a:spcAft>
                <a:spcPts val="0"/>
              </a:spcAft>
              <a:buClr>
                <a:schemeClr val="dk1"/>
              </a:buClr>
              <a:buFont typeface="Arial"/>
              <a:buNone/>
            </a:pPr>
            <a:endParaRPr sz="1850" b="0" i="0" u="none" strike="noStrike" cap="none" dirty="0">
              <a:solidFill>
                <a:srgbClr val="FF0000"/>
              </a:solidFill>
              <a:latin typeface="Calibri"/>
              <a:ea typeface="Calibri"/>
              <a:cs typeface="Calibri"/>
              <a:sym typeface="Calibri"/>
            </a:endParaRPr>
          </a:p>
        </p:txBody>
      </p:sp>
      <p:sp>
        <p:nvSpPr>
          <p:cNvPr id="196" name="Google Shape;196;p34"/>
          <p:cNvSpPr txBox="1">
            <a:spLocks noGrp="1"/>
          </p:cNvSpPr>
          <p:nvPr>
            <p:ph type="sldNum" idx="12"/>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en" sz="1200" b="0" i="0" u="none" strike="noStrike" cap="none">
                <a:solidFill>
                  <a:srgbClr val="888888"/>
                </a:solidFill>
                <a:latin typeface="Calibri"/>
                <a:ea typeface="Calibri"/>
                <a:cs typeface="Calibri"/>
                <a:sym typeface="Calibri"/>
              </a:rPr>
              <a:t>10</a:t>
            </a:fld>
            <a:endParaRPr sz="1200" b="0" i="0" u="none" strike="noStrike" cap="none">
              <a:solidFill>
                <a:srgbClr val="888888"/>
              </a:solidFill>
              <a:latin typeface="Calibri"/>
              <a:ea typeface="Calibri"/>
              <a:cs typeface="Calibri"/>
              <a:sym typeface="Calibri"/>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35"/>
          <p:cNvSpPr txBox="1">
            <a:spLocks noGrp="1"/>
          </p:cNvSpPr>
          <p:nvPr>
            <p:ph type="title"/>
          </p:nvPr>
        </p:nvSpPr>
        <p:spPr>
          <a:xfrm>
            <a:off x="457200" y="205978"/>
            <a:ext cx="8229600" cy="85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Clr>
                <a:srgbClr val="008000"/>
              </a:buClr>
              <a:buFont typeface="Calibri"/>
              <a:buNone/>
            </a:pPr>
            <a:r>
              <a:rPr lang="en" sz="3959" b="1">
                <a:solidFill>
                  <a:srgbClr val="008000"/>
                </a:solidFill>
              </a:rPr>
              <a:t>M.Tech. (CDS) </a:t>
            </a:r>
            <a:br>
              <a:rPr lang="en" sz="3959" b="1">
                <a:solidFill>
                  <a:srgbClr val="008000"/>
                </a:solidFill>
              </a:rPr>
            </a:br>
            <a:r>
              <a:rPr lang="en" sz="3959" b="1">
                <a:solidFill>
                  <a:srgbClr val="008000"/>
                </a:solidFill>
              </a:rPr>
              <a:t>Dissertation Advisor</a:t>
            </a:r>
            <a:endParaRPr/>
          </a:p>
        </p:txBody>
      </p:sp>
      <p:sp>
        <p:nvSpPr>
          <p:cNvPr id="202" name="Google Shape;202;p35"/>
          <p:cNvSpPr txBox="1">
            <a:spLocks noGrp="1"/>
          </p:cNvSpPr>
          <p:nvPr>
            <p:ph type="body" idx="1"/>
          </p:nvPr>
        </p:nvSpPr>
        <p:spPr>
          <a:xfrm>
            <a:off x="254550" y="1094375"/>
            <a:ext cx="8628300" cy="3672900"/>
          </a:xfrm>
          <a:prstGeom prst="rect">
            <a:avLst/>
          </a:prstGeom>
        </p:spPr>
        <p:txBody>
          <a:bodyPr spcFirstLastPara="1" wrap="square" lIns="91425" tIns="91425" rIns="91425" bIns="91425" anchor="t" anchorCtr="0">
            <a:noAutofit/>
          </a:bodyPr>
          <a:lstStyle/>
          <a:p>
            <a:pPr marL="457200" lvl="0" indent="-355600" algn="l" rtl="0">
              <a:spcBef>
                <a:spcPts val="640"/>
              </a:spcBef>
              <a:spcAft>
                <a:spcPts val="0"/>
              </a:spcAft>
              <a:buSzPts val="2000"/>
              <a:buChar char="•"/>
            </a:pPr>
            <a:r>
              <a:rPr lang="en" sz="2000" dirty="0"/>
              <a:t>Please discuss the dissertation topics with the faculty and get the relevant forms signed. You are encouraged to complete this process by August 10. </a:t>
            </a:r>
            <a:endParaRPr sz="2000" dirty="0"/>
          </a:p>
          <a:p>
            <a:pPr marL="457200" lvl="0" indent="-355600" algn="l" rtl="0">
              <a:spcBef>
                <a:spcPts val="0"/>
              </a:spcBef>
              <a:spcAft>
                <a:spcPts val="0"/>
              </a:spcAft>
              <a:buSzPts val="2000"/>
              <a:buChar char="•"/>
            </a:pPr>
            <a:r>
              <a:rPr lang="en" sz="2000" dirty="0"/>
              <a:t>The candidate who will be selected for the CDS private fellowships can not change their advisor. Please make sure that you talk to the respective faculty mentors of the private fellowships. </a:t>
            </a:r>
            <a:endParaRPr sz="2000" dirty="0"/>
          </a:p>
          <a:p>
            <a:pPr marL="457200" lvl="0" indent="-355600" algn="l" rtl="0">
              <a:spcBef>
                <a:spcPts val="0"/>
              </a:spcBef>
              <a:spcAft>
                <a:spcPts val="0"/>
              </a:spcAft>
              <a:buSzPts val="2000"/>
              <a:buChar char="•"/>
            </a:pPr>
            <a:r>
              <a:rPr lang="en" sz="2000" dirty="0"/>
              <a:t>Others who wish to change their advisor (including those who applied for CDS fellowships and did not get selected) by filling the same form and submitting it before December 30, 2019 (before the start of second semester). Beyond this date, no change will be allowed. </a:t>
            </a:r>
            <a:endParaRPr sz="2000" dirty="0"/>
          </a:p>
          <a:p>
            <a:pPr marL="457200" lvl="0" indent="-355600" algn="l" rtl="0">
              <a:spcBef>
                <a:spcPts val="0"/>
              </a:spcBef>
              <a:spcAft>
                <a:spcPts val="0"/>
              </a:spcAft>
              <a:buSzPts val="2000"/>
              <a:buChar char="•"/>
            </a:pPr>
            <a:r>
              <a:rPr lang="en" sz="2000" dirty="0"/>
              <a:t>Each Advisor is allowed to advise not more than 3 M.Tech. (CDS) students</a:t>
            </a:r>
            <a:endParaRPr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36"/>
          <p:cNvSpPr txBox="1">
            <a:spLocks noGrp="1"/>
          </p:cNvSpPr>
          <p:nvPr>
            <p:ph type="title"/>
          </p:nvPr>
        </p:nvSpPr>
        <p:spPr>
          <a:xfrm>
            <a:off x="457200" y="205978"/>
            <a:ext cx="8229600" cy="85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959" b="1">
                <a:solidFill>
                  <a:srgbClr val="008000"/>
                </a:solidFill>
              </a:rPr>
              <a:t>M.Tech. (CDS) </a:t>
            </a:r>
            <a:br>
              <a:rPr lang="en" sz="3959" b="1">
                <a:solidFill>
                  <a:srgbClr val="008000"/>
                </a:solidFill>
              </a:rPr>
            </a:br>
            <a:r>
              <a:rPr lang="en" sz="3959" b="1">
                <a:solidFill>
                  <a:srgbClr val="008000"/>
                </a:solidFill>
              </a:rPr>
              <a:t>Private Fellowships</a:t>
            </a:r>
            <a:endParaRPr/>
          </a:p>
        </p:txBody>
      </p:sp>
      <p:sp>
        <p:nvSpPr>
          <p:cNvPr id="208" name="Google Shape;208;p36"/>
          <p:cNvSpPr txBox="1">
            <a:spLocks noGrp="1"/>
          </p:cNvSpPr>
          <p:nvPr>
            <p:ph type="body" idx="1"/>
          </p:nvPr>
        </p:nvSpPr>
        <p:spPr>
          <a:xfrm>
            <a:off x="457200" y="1200150"/>
            <a:ext cx="8229600" cy="3394500"/>
          </a:xfrm>
          <a:prstGeom prst="rect">
            <a:avLst/>
          </a:prstGeom>
        </p:spPr>
        <p:txBody>
          <a:bodyPr spcFirstLastPara="1" wrap="square" lIns="91425" tIns="91425" rIns="91425" bIns="91425" anchor="t" anchorCtr="0">
            <a:noAutofit/>
          </a:bodyPr>
          <a:lstStyle/>
          <a:p>
            <a:pPr marL="457200" lvl="0" indent="-381000" algn="l" rtl="0">
              <a:spcBef>
                <a:spcPts val="640"/>
              </a:spcBef>
              <a:spcAft>
                <a:spcPts val="0"/>
              </a:spcAft>
              <a:buSzPts val="2400"/>
              <a:buChar char="•"/>
            </a:pPr>
            <a:r>
              <a:rPr lang="en" sz="2400"/>
              <a:t>List of available fellowships are here: </a:t>
            </a:r>
            <a:r>
              <a:rPr lang="en" sz="2400" u="sng">
                <a:solidFill>
                  <a:schemeClr val="hlink"/>
                </a:solidFill>
                <a:hlinkClick r:id="rId3"/>
              </a:rPr>
              <a:t>http://cds.iisc.ac.in/resources/fellowships/</a:t>
            </a:r>
            <a:endParaRPr sz="2400"/>
          </a:p>
          <a:p>
            <a:pPr marL="457200" lvl="0" indent="-381000" algn="l" rtl="0">
              <a:spcBef>
                <a:spcPts val="0"/>
              </a:spcBef>
              <a:spcAft>
                <a:spcPts val="0"/>
              </a:spcAft>
              <a:buClr>
                <a:srgbClr val="FF0000"/>
              </a:buClr>
              <a:buSzPts val="2400"/>
              <a:buChar char="•"/>
            </a:pPr>
            <a:r>
              <a:rPr lang="en" sz="2400">
                <a:solidFill>
                  <a:srgbClr val="FF0000"/>
                </a:solidFill>
              </a:rPr>
              <a:t>Each Fellowship will come with compulsory three month internship (typically May-July) at the company premises</a:t>
            </a:r>
            <a:endParaRPr sz="2400">
              <a:solidFill>
                <a:srgbClr val="FF0000"/>
              </a:solidFill>
            </a:endParaRPr>
          </a:p>
          <a:p>
            <a:pPr marL="457200" lvl="0" indent="-381000" algn="l" rtl="0">
              <a:spcBef>
                <a:spcPts val="0"/>
              </a:spcBef>
              <a:spcAft>
                <a:spcPts val="0"/>
              </a:spcAft>
              <a:buClr>
                <a:srgbClr val="FF0000"/>
              </a:buClr>
              <a:buSzPts val="2400"/>
              <a:buChar char="•"/>
            </a:pPr>
            <a:r>
              <a:rPr lang="en" sz="2400">
                <a:solidFill>
                  <a:srgbClr val="FF0000"/>
                </a:solidFill>
              </a:rPr>
              <a:t>The travel and accommodation charges for completing the three month internship has to be borne by the awarded student (Note that lot of these companies location could be as far away as 40 kms from IISc)</a:t>
            </a:r>
            <a:endParaRPr sz="240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37"/>
          <p:cNvSpPr txBox="1">
            <a:spLocks noGrp="1"/>
          </p:cNvSpPr>
          <p:nvPr>
            <p:ph type="title"/>
          </p:nvPr>
        </p:nvSpPr>
        <p:spPr>
          <a:xfrm>
            <a:off x="457200" y="205978"/>
            <a:ext cx="8229600" cy="85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008000"/>
                </a:solidFill>
              </a:rPr>
              <a:t>First Year M.Tech. Student Lab</a:t>
            </a:r>
            <a:endParaRPr>
              <a:solidFill>
                <a:srgbClr val="008000"/>
              </a:solidFill>
            </a:endParaRPr>
          </a:p>
          <a:p>
            <a:pPr marL="0" lvl="0" indent="0" algn="ctr" rtl="0">
              <a:spcBef>
                <a:spcPts val="0"/>
              </a:spcBef>
              <a:spcAft>
                <a:spcPts val="0"/>
              </a:spcAft>
              <a:buNone/>
            </a:pPr>
            <a:r>
              <a:rPr lang="en" sz="3000">
                <a:solidFill>
                  <a:srgbClr val="FF0000"/>
                </a:solidFill>
              </a:rPr>
              <a:t>Guidelines</a:t>
            </a:r>
            <a:endParaRPr sz="3000">
              <a:solidFill>
                <a:srgbClr val="FF0000"/>
              </a:solidFill>
            </a:endParaRPr>
          </a:p>
        </p:txBody>
      </p:sp>
      <p:sp>
        <p:nvSpPr>
          <p:cNvPr id="214" name="Google Shape;214;p37"/>
          <p:cNvSpPr txBox="1">
            <a:spLocks noGrp="1"/>
          </p:cNvSpPr>
          <p:nvPr>
            <p:ph type="body" idx="1"/>
          </p:nvPr>
        </p:nvSpPr>
        <p:spPr>
          <a:xfrm>
            <a:off x="457200" y="1200150"/>
            <a:ext cx="8229600" cy="3394500"/>
          </a:xfrm>
          <a:prstGeom prst="rect">
            <a:avLst/>
          </a:prstGeom>
        </p:spPr>
        <p:txBody>
          <a:bodyPr spcFirstLastPara="1" wrap="square" lIns="91425" tIns="91425" rIns="91425" bIns="91425" anchor="t" anchorCtr="0">
            <a:noAutofit/>
          </a:bodyPr>
          <a:lstStyle/>
          <a:p>
            <a:pPr marL="457200" lvl="0" indent="-342900" algn="l" rtl="0">
              <a:spcBef>
                <a:spcPts val="640"/>
              </a:spcBef>
              <a:spcAft>
                <a:spcPts val="0"/>
              </a:spcAft>
              <a:buSzPts val="1800"/>
              <a:buChar char="•"/>
            </a:pPr>
            <a:r>
              <a:rPr lang="en" sz="1800"/>
              <a:t>Student Lab keys will be available with security (lobby of the building). The security is available 24X7 and 365 days. Those who come first can get it issued and those who leave the last can return the keys to security</a:t>
            </a:r>
            <a:endParaRPr sz="1800"/>
          </a:p>
          <a:p>
            <a:pPr marL="457200" lvl="0" indent="-342900" algn="l" rtl="0">
              <a:spcBef>
                <a:spcPts val="0"/>
              </a:spcBef>
              <a:spcAft>
                <a:spcPts val="0"/>
              </a:spcAft>
              <a:buSzPts val="1800"/>
              <a:buChar char="•"/>
            </a:pPr>
            <a:r>
              <a:rPr lang="en" sz="1800"/>
              <a:t>There are limited number of machines available in the student lab. It is advisable that you have your own machine (laptop). </a:t>
            </a:r>
            <a:endParaRPr sz="1800"/>
          </a:p>
          <a:p>
            <a:pPr marL="457200" lvl="0" indent="-342900" algn="l" rtl="0">
              <a:spcBef>
                <a:spcPts val="0"/>
              </a:spcBef>
              <a:spcAft>
                <a:spcPts val="0"/>
              </a:spcAft>
              <a:buSzPts val="1800"/>
              <a:buChar char="•"/>
            </a:pPr>
            <a:r>
              <a:rPr lang="en" sz="1800"/>
              <a:t>Your tenure at First year M.Tech. student lab is from August 1 -December 30 (5 months). Beyond which, your seating place will be in your dissertation advisor lab. </a:t>
            </a:r>
            <a:endParaRPr sz="1800"/>
          </a:p>
          <a:p>
            <a:pPr marL="457200" lvl="0" indent="-342900" algn="l" rtl="0">
              <a:spcBef>
                <a:spcPts val="0"/>
              </a:spcBef>
              <a:spcAft>
                <a:spcPts val="0"/>
              </a:spcAft>
              <a:buSzPts val="1800"/>
              <a:buChar char="•"/>
            </a:pPr>
            <a:r>
              <a:rPr lang="en" sz="1800"/>
              <a:t>The student lab will remain closed between December 31 to July 31. </a:t>
            </a:r>
            <a:endParaRPr sz="1800"/>
          </a:p>
          <a:p>
            <a:pPr marL="457200" lvl="0" indent="-342900" algn="l" rtl="0">
              <a:spcBef>
                <a:spcPts val="0"/>
              </a:spcBef>
              <a:spcAft>
                <a:spcPts val="0"/>
              </a:spcAft>
              <a:buSzPts val="1800"/>
              <a:buChar char="•"/>
            </a:pPr>
            <a:r>
              <a:rPr lang="en" sz="1800"/>
              <a:t>Maintain professionalism to keep the student lab neat and clean. Anybody found misusing it, will be barred from using the student lab and appropriate action will be taken by the DCC and Chair. </a:t>
            </a:r>
            <a:endParaRPr sz="1800"/>
          </a:p>
          <a:p>
            <a:pPr marL="342900" lvl="0" indent="-139700" algn="l" rtl="0">
              <a:spcBef>
                <a:spcPts val="640"/>
              </a:spcBef>
              <a:spcAft>
                <a:spcPts val="0"/>
              </a:spcAft>
              <a:buNone/>
            </a:pPr>
            <a:endParaRPr sz="1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6"/>
          <p:cNvSpPr txBox="1">
            <a:spLocks noGrp="1"/>
          </p:cNvSpPr>
          <p:nvPr>
            <p:ph type="title"/>
          </p:nvPr>
        </p:nvSpPr>
        <p:spPr>
          <a:xfrm>
            <a:off x="457200" y="-152400"/>
            <a:ext cx="8534400" cy="857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959" b="1" i="0" u="none" strike="noStrike" cap="none">
                <a:solidFill>
                  <a:srgbClr val="008000"/>
                </a:solidFill>
                <a:latin typeface="Calibri"/>
                <a:ea typeface="Calibri"/>
                <a:cs typeface="Calibri"/>
                <a:sym typeface="Calibri"/>
              </a:rPr>
              <a:t>M.Tech. (CDS) Course Structure </a:t>
            </a:r>
            <a:endParaRPr sz="3959" b="0" i="0" u="none" strike="noStrike" cap="none">
              <a:solidFill>
                <a:schemeClr val="dk1"/>
              </a:solidFill>
              <a:latin typeface="Calibri"/>
              <a:ea typeface="Calibri"/>
              <a:cs typeface="Calibri"/>
              <a:sym typeface="Calibri"/>
            </a:endParaRPr>
          </a:p>
        </p:txBody>
      </p:sp>
      <p:sp>
        <p:nvSpPr>
          <p:cNvPr id="138" name="Google Shape;138;p26"/>
          <p:cNvSpPr txBox="1">
            <a:spLocks noGrp="1"/>
          </p:cNvSpPr>
          <p:nvPr>
            <p:ph type="body" idx="1"/>
          </p:nvPr>
        </p:nvSpPr>
        <p:spPr>
          <a:xfrm>
            <a:off x="152400" y="492299"/>
            <a:ext cx="8839200" cy="33945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Font typeface="Arial"/>
              <a:buNone/>
            </a:pPr>
            <a:r>
              <a:rPr lang="en" sz="2800" b="0" i="0" u="none" strike="noStrike" cap="none">
                <a:solidFill>
                  <a:schemeClr val="dk1"/>
                </a:solidFill>
                <a:latin typeface="Calibri"/>
                <a:ea typeface="Calibri"/>
                <a:cs typeface="Calibri"/>
                <a:sym typeface="Calibri"/>
              </a:rPr>
              <a:t>Duration: 24 Months (</a:t>
            </a:r>
            <a:r>
              <a:rPr lang="en" sz="2800"/>
              <a:t>Aug 20xx - June 20xx+2</a:t>
            </a:r>
            <a:r>
              <a:rPr lang="en" sz="2800" b="0" i="0" u="none" strike="noStrike" cap="none">
                <a:solidFill>
                  <a:schemeClr val="dk1"/>
                </a:solidFill>
                <a:latin typeface="Calibri"/>
                <a:ea typeface="Calibri"/>
                <a:cs typeface="Calibri"/>
                <a:sym typeface="Calibri"/>
              </a:rPr>
              <a:t>) (Ex: xx=1</a:t>
            </a:r>
            <a:r>
              <a:rPr lang="en" sz="2800"/>
              <a:t>8</a:t>
            </a:r>
            <a:r>
              <a:rPr lang="en" sz="2800" b="0" i="0" u="none" strike="noStrike" cap="none">
                <a:solidFill>
                  <a:schemeClr val="dk1"/>
                </a:solidFill>
                <a:latin typeface="Calibri"/>
                <a:ea typeface="Calibri"/>
                <a:cs typeface="Calibri"/>
                <a:sym typeface="Calibri"/>
              </a:rPr>
              <a:t>)</a:t>
            </a:r>
            <a:endParaRPr/>
          </a:p>
          <a:p>
            <a:pPr marL="342900" marR="0" lvl="0" indent="-342900" algn="l" rtl="0">
              <a:lnSpc>
                <a:spcPct val="90000"/>
              </a:lnSpc>
              <a:spcBef>
                <a:spcPts val="560"/>
              </a:spcBef>
              <a:spcAft>
                <a:spcPts val="0"/>
              </a:spcAft>
              <a:buClr>
                <a:srgbClr val="FF0000"/>
              </a:buClr>
              <a:buSzPts val="2800"/>
              <a:buFont typeface="Arial"/>
              <a:buChar char="•"/>
            </a:pPr>
            <a:r>
              <a:rPr lang="en" sz="2800" b="0" i="0" u="none" strike="noStrike" cap="none">
                <a:solidFill>
                  <a:srgbClr val="FF0000"/>
                </a:solidFill>
                <a:latin typeface="Calibri"/>
                <a:ea typeface="Calibri"/>
                <a:cs typeface="Calibri"/>
                <a:sym typeface="Calibri"/>
              </a:rPr>
              <a:t>Hard Core: 1</a:t>
            </a:r>
            <a:r>
              <a:rPr lang="en" sz="2800">
                <a:solidFill>
                  <a:srgbClr val="FF0000"/>
                </a:solidFill>
              </a:rPr>
              <a:t>4</a:t>
            </a:r>
            <a:r>
              <a:rPr lang="en" sz="2800" b="0" i="0" u="none" strike="noStrike" cap="none">
                <a:solidFill>
                  <a:srgbClr val="FF0000"/>
                </a:solidFill>
                <a:latin typeface="Calibri"/>
                <a:ea typeface="Calibri"/>
                <a:cs typeface="Calibri"/>
                <a:sym typeface="Calibri"/>
              </a:rPr>
              <a:t> credits</a:t>
            </a:r>
            <a:endParaRPr/>
          </a:p>
          <a:p>
            <a:pPr marL="742950" marR="0" lvl="1" indent="-285750" algn="l" rtl="0">
              <a:lnSpc>
                <a:spcPct val="90000"/>
              </a:lnSpc>
              <a:spcBef>
                <a:spcPts val="480"/>
              </a:spcBef>
              <a:spcAft>
                <a:spcPts val="0"/>
              </a:spcAft>
              <a:buClr>
                <a:srgbClr val="FF0000"/>
              </a:buClr>
              <a:buSzPts val="2400"/>
              <a:buFont typeface="Arial"/>
              <a:buChar char="–"/>
            </a:pPr>
            <a:r>
              <a:rPr lang="en" sz="2400" b="0" i="0" u="none" strike="noStrike" cap="none">
                <a:solidFill>
                  <a:srgbClr val="FF0000"/>
                </a:solidFill>
                <a:latin typeface="Calibri"/>
                <a:ea typeface="Calibri"/>
                <a:cs typeface="Calibri"/>
                <a:sym typeface="Calibri"/>
              </a:rPr>
              <a:t>Courses: 1</a:t>
            </a:r>
            <a:r>
              <a:rPr lang="en" sz="2400">
                <a:solidFill>
                  <a:srgbClr val="FF0000"/>
                </a:solidFill>
              </a:rPr>
              <a:t>3</a:t>
            </a:r>
            <a:r>
              <a:rPr lang="en" sz="2400" b="0" i="0" u="none" strike="noStrike" cap="none">
                <a:solidFill>
                  <a:srgbClr val="FF0000"/>
                </a:solidFill>
                <a:latin typeface="Calibri"/>
                <a:ea typeface="Calibri"/>
                <a:cs typeface="Calibri"/>
                <a:sym typeface="Calibri"/>
              </a:rPr>
              <a:t> credits</a:t>
            </a:r>
            <a:endParaRPr/>
          </a:p>
          <a:p>
            <a:pPr marL="742950" marR="0" lvl="1" indent="-285750" algn="l" rtl="0">
              <a:lnSpc>
                <a:spcPct val="90000"/>
              </a:lnSpc>
              <a:spcBef>
                <a:spcPts val="480"/>
              </a:spcBef>
              <a:spcAft>
                <a:spcPts val="0"/>
              </a:spcAft>
              <a:buClr>
                <a:srgbClr val="FF0000"/>
              </a:buClr>
              <a:buSzPts val="2400"/>
              <a:buFont typeface="Arial"/>
              <a:buChar char="–"/>
            </a:pPr>
            <a:r>
              <a:rPr lang="en" sz="2400" b="0" i="0" u="none" strike="noStrike" cap="none">
                <a:solidFill>
                  <a:srgbClr val="FF0000"/>
                </a:solidFill>
                <a:latin typeface="Calibri"/>
                <a:ea typeface="Calibri"/>
                <a:cs typeface="Calibri"/>
                <a:sym typeface="Calibri"/>
              </a:rPr>
              <a:t>Research Methods:  1 credit (soft skills course)</a:t>
            </a:r>
            <a:endParaRPr/>
          </a:p>
          <a:p>
            <a:pPr marL="342900" marR="0" lvl="0" indent="-342900" algn="l" rtl="0">
              <a:lnSpc>
                <a:spcPct val="90000"/>
              </a:lnSpc>
              <a:spcBef>
                <a:spcPts val="560"/>
              </a:spcBef>
              <a:spcAft>
                <a:spcPts val="0"/>
              </a:spcAft>
              <a:buClr>
                <a:srgbClr val="00703C"/>
              </a:buClr>
              <a:buSzPts val="2800"/>
              <a:buFont typeface="Arial"/>
              <a:buChar char="•"/>
            </a:pPr>
            <a:r>
              <a:rPr lang="en" sz="2800" b="0" i="0" u="none" strike="noStrike" cap="none">
                <a:solidFill>
                  <a:srgbClr val="00703C"/>
                </a:solidFill>
                <a:latin typeface="Calibri"/>
                <a:ea typeface="Calibri"/>
                <a:cs typeface="Calibri"/>
                <a:sym typeface="Calibri"/>
              </a:rPr>
              <a:t>Soft Core: 10 credits minimum </a:t>
            </a:r>
            <a:r>
              <a:rPr lang="en" sz="2800" b="0" i="1" u="none" strike="noStrike" cap="none">
                <a:solidFill>
                  <a:srgbClr val="00703C"/>
                </a:solidFill>
                <a:latin typeface="Calibri"/>
                <a:ea typeface="Calibri"/>
                <a:cs typeface="Calibri"/>
                <a:sym typeface="Calibri"/>
              </a:rPr>
              <a:t>(atleast three courses)</a:t>
            </a:r>
            <a:endParaRPr sz="2800" b="0" i="0" u="none" strike="noStrike" cap="none">
              <a:solidFill>
                <a:srgbClr val="00703C"/>
              </a:solidFill>
              <a:latin typeface="Calibri"/>
              <a:ea typeface="Calibri"/>
              <a:cs typeface="Calibri"/>
              <a:sym typeface="Calibri"/>
            </a:endParaRPr>
          </a:p>
          <a:p>
            <a:pPr marL="342900" marR="0" lvl="0" indent="-342900" algn="l" rtl="0">
              <a:lnSpc>
                <a:spcPct val="90000"/>
              </a:lnSpc>
              <a:spcBef>
                <a:spcPts val="560"/>
              </a:spcBef>
              <a:spcAft>
                <a:spcPts val="0"/>
              </a:spcAft>
              <a:buClr>
                <a:srgbClr val="FF0000"/>
              </a:buClr>
              <a:buSzPts val="2800"/>
              <a:buFont typeface="Arial"/>
              <a:buChar char="•"/>
            </a:pPr>
            <a:r>
              <a:rPr lang="en" sz="2800" b="0" i="0" u="none" strike="noStrike" cap="none">
                <a:solidFill>
                  <a:srgbClr val="FF0000"/>
                </a:solidFill>
                <a:latin typeface="Calibri"/>
                <a:ea typeface="Calibri"/>
                <a:cs typeface="Calibri"/>
                <a:sym typeface="Calibri"/>
              </a:rPr>
              <a:t>Dissertation: 28 credits (from May 20</a:t>
            </a:r>
            <a:r>
              <a:rPr lang="en" sz="2800">
                <a:solidFill>
                  <a:srgbClr val="FF0000"/>
                </a:solidFill>
              </a:rPr>
              <a:t>xx</a:t>
            </a:r>
            <a:r>
              <a:rPr lang="en" sz="2800" b="0" i="0" u="none" strike="noStrike" cap="none">
                <a:solidFill>
                  <a:srgbClr val="FF0000"/>
                </a:solidFill>
                <a:latin typeface="Calibri"/>
                <a:ea typeface="Calibri"/>
                <a:cs typeface="Calibri"/>
                <a:sym typeface="Calibri"/>
              </a:rPr>
              <a:t> – Ju</a:t>
            </a:r>
            <a:r>
              <a:rPr lang="en" sz="2800">
                <a:solidFill>
                  <a:srgbClr val="FF0000"/>
                </a:solidFill>
              </a:rPr>
              <a:t>ne</a:t>
            </a:r>
            <a:r>
              <a:rPr lang="en" sz="2800" b="0" i="0" u="none" strike="noStrike" cap="none">
                <a:solidFill>
                  <a:srgbClr val="FF0000"/>
                </a:solidFill>
                <a:latin typeface="Calibri"/>
                <a:ea typeface="Calibri"/>
                <a:cs typeface="Calibri"/>
                <a:sym typeface="Calibri"/>
              </a:rPr>
              <a:t> 20</a:t>
            </a:r>
            <a:r>
              <a:rPr lang="en" sz="2800">
                <a:solidFill>
                  <a:srgbClr val="FF0000"/>
                </a:solidFill>
              </a:rPr>
              <a:t>xx+1</a:t>
            </a:r>
            <a:r>
              <a:rPr lang="en" sz="2800" b="0" i="0" u="none" strike="noStrike" cap="none">
                <a:solidFill>
                  <a:srgbClr val="FF0000"/>
                </a:solidFill>
                <a:latin typeface="Calibri"/>
                <a:ea typeface="Calibri"/>
                <a:cs typeface="Calibri"/>
                <a:sym typeface="Calibri"/>
              </a:rPr>
              <a:t>)</a:t>
            </a:r>
            <a:endParaRPr sz="2800" b="0" i="0" u="none" strike="noStrike" cap="none">
              <a:solidFill>
                <a:srgbClr val="FF0000"/>
              </a:solidFill>
              <a:latin typeface="Calibri"/>
              <a:ea typeface="Calibri"/>
              <a:cs typeface="Calibri"/>
              <a:sym typeface="Calibri"/>
            </a:endParaRPr>
          </a:p>
          <a:p>
            <a:pPr marL="342900" marR="0" lvl="0" indent="-342900" algn="l" rtl="0">
              <a:lnSpc>
                <a:spcPct val="90000"/>
              </a:lnSpc>
              <a:spcBef>
                <a:spcPts val="560"/>
              </a:spcBef>
              <a:spcAft>
                <a:spcPts val="0"/>
              </a:spcAft>
              <a:buClr>
                <a:srgbClr val="3366FF"/>
              </a:buClr>
              <a:buSzPts val="2800"/>
              <a:buFont typeface="Arial"/>
              <a:buChar char="•"/>
            </a:pPr>
            <a:r>
              <a:rPr lang="en" sz="2800" b="0" i="0" u="none" strike="noStrike" cap="none">
                <a:solidFill>
                  <a:srgbClr val="3366FF"/>
                </a:solidFill>
                <a:latin typeface="Calibri"/>
                <a:ea typeface="Calibri"/>
                <a:cs typeface="Calibri"/>
                <a:sym typeface="Calibri"/>
              </a:rPr>
              <a:t>Electives: Rest (64 – (1</a:t>
            </a:r>
            <a:r>
              <a:rPr lang="en" sz="2800">
                <a:solidFill>
                  <a:srgbClr val="3366FF"/>
                </a:solidFill>
              </a:rPr>
              <a:t>4</a:t>
            </a:r>
            <a:r>
              <a:rPr lang="en" sz="2800" b="0" i="0" u="none" strike="noStrike" cap="none">
                <a:solidFill>
                  <a:srgbClr val="3366FF"/>
                </a:solidFill>
                <a:latin typeface="Calibri"/>
                <a:ea typeface="Calibri"/>
                <a:cs typeface="Calibri"/>
                <a:sym typeface="Calibri"/>
              </a:rPr>
              <a:t>+softcore three course credits + dissertation 28 credits)) credits </a:t>
            </a:r>
            <a:endParaRPr/>
          </a:p>
          <a:p>
            <a:pPr marL="0" marR="0" lvl="0" indent="0" algn="l" rtl="0">
              <a:lnSpc>
                <a:spcPct val="90000"/>
              </a:lnSpc>
              <a:spcBef>
                <a:spcPts val="400"/>
              </a:spcBef>
              <a:spcAft>
                <a:spcPts val="0"/>
              </a:spcAft>
              <a:buClr>
                <a:schemeClr val="dk1"/>
              </a:buClr>
              <a:buFont typeface="Arial"/>
              <a:buNone/>
            </a:pPr>
            <a:r>
              <a:rPr lang="en" sz="2000" b="0" i="1" u="none" strike="noStrike" cap="none">
                <a:solidFill>
                  <a:schemeClr val="dk1"/>
                </a:solidFill>
                <a:latin typeface="Calibri"/>
                <a:ea typeface="Calibri"/>
                <a:cs typeface="Calibri"/>
                <a:sym typeface="Calibri"/>
              </a:rPr>
              <a:t>	(Students may credit CDS electives/soft core or other department courses)</a:t>
            </a:r>
            <a:endParaRPr sz="2000" b="0" i="0" u="none" strike="noStrike" cap="none">
              <a:solidFill>
                <a:schemeClr val="dk1"/>
              </a:solidFill>
              <a:latin typeface="Calibri"/>
              <a:ea typeface="Calibri"/>
              <a:cs typeface="Calibri"/>
              <a:sym typeface="Calibri"/>
            </a:endParaRPr>
          </a:p>
          <a:p>
            <a:pPr marL="0" marR="0" lvl="0" indent="0" algn="ctr" rtl="0">
              <a:lnSpc>
                <a:spcPct val="90000"/>
              </a:lnSpc>
              <a:spcBef>
                <a:spcPts val="560"/>
              </a:spcBef>
              <a:spcAft>
                <a:spcPts val="0"/>
              </a:spcAft>
              <a:buClr>
                <a:schemeClr val="dk1"/>
              </a:buClr>
              <a:buFont typeface="Arial"/>
              <a:buNone/>
            </a:pPr>
            <a:r>
              <a:rPr lang="en" sz="2800" b="1" i="0" u="none" strike="noStrike" cap="none">
                <a:solidFill>
                  <a:schemeClr val="dk1"/>
                </a:solidFill>
                <a:latin typeface="Calibri"/>
                <a:ea typeface="Calibri"/>
                <a:cs typeface="Calibri"/>
                <a:sym typeface="Calibri"/>
              </a:rPr>
              <a:t>Total: 64 credits </a:t>
            </a:r>
            <a:r>
              <a:rPr lang="en" sz="2400" b="1">
                <a:solidFill>
                  <a:srgbClr val="008000"/>
                </a:solidFill>
              </a:rPr>
              <a:t>(31 Credits for the First Year is Mandatory)</a:t>
            </a:r>
            <a:endParaRPr sz="2400"/>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7"/>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959" b="1" i="0" u="none" strike="noStrike" cap="none">
                <a:solidFill>
                  <a:srgbClr val="008000"/>
                </a:solidFill>
                <a:latin typeface="Calibri"/>
                <a:ea typeface="Calibri"/>
                <a:cs typeface="Calibri"/>
                <a:sym typeface="Calibri"/>
              </a:rPr>
              <a:t>M.Tech. (CDS) </a:t>
            </a:r>
            <a:br>
              <a:rPr lang="en" sz="3959" b="1" i="0" u="none" strike="noStrike" cap="none">
                <a:solidFill>
                  <a:srgbClr val="008000"/>
                </a:solidFill>
                <a:latin typeface="Calibri"/>
                <a:ea typeface="Calibri"/>
                <a:cs typeface="Calibri"/>
                <a:sym typeface="Calibri"/>
              </a:rPr>
            </a:br>
            <a:r>
              <a:rPr lang="en" sz="3959" b="1" i="0" u="none" strike="noStrike" cap="none">
                <a:solidFill>
                  <a:srgbClr val="008000"/>
                </a:solidFill>
                <a:latin typeface="Calibri"/>
                <a:ea typeface="Calibri"/>
                <a:cs typeface="Calibri"/>
                <a:sym typeface="Calibri"/>
              </a:rPr>
              <a:t>Course Structure </a:t>
            </a:r>
            <a:endParaRPr sz="3959" b="0" i="0" u="none" strike="noStrike" cap="none">
              <a:solidFill>
                <a:schemeClr val="dk1"/>
              </a:solidFill>
              <a:latin typeface="Calibri"/>
              <a:ea typeface="Calibri"/>
              <a:cs typeface="Calibri"/>
              <a:sym typeface="Calibri"/>
            </a:endParaRPr>
          </a:p>
        </p:txBody>
      </p:sp>
      <p:sp>
        <p:nvSpPr>
          <p:cNvPr id="144" name="Google Shape;144;p27"/>
          <p:cNvSpPr txBox="1">
            <a:spLocks noGrp="1"/>
          </p:cNvSpPr>
          <p:nvPr>
            <p:ph type="body" idx="1"/>
          </p:nvPr>
        </p:nvSpPr>
        <p:spPr>
          <a:xfrm>
            <a:off x="152400" y="1200150"/>
            <a:ext cx="8839200" cy="3394472"/>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rgbClr val="FF0000"/>
              </a:buClr>
              <a:buSzPts val="2800"/>
              <a:buFont typeface="Arial"/>
              <a:buChar char="•"/>
            </a:pPr>
            <a:r>
              <a:rPr lang="en" sz="2800" b="0" i="0" u="none" strike="noStrike" cap="none" dirty="0">
                <a:solidFill>
                  <a:srgbClr val="FF0000"/>
                </a:solidFill>
                <a:latin typeface="Calibri"/>
                <a:ea typeface="Calibri"/>
                <a:cs typeface="Calibri"/>
                <a:sym typeface="Calibri"/>
              </a:rPr>
              <a:t>Hard Core: 1</a:t>
            </a:r>
            <a:r>
              <a:rPr lang="en" sz="2800" dirty="0">
                <a:solidFill>
                  <a:srgbClr val="FF0000"/>
                </a:solidFill>
              </a:rPr>
              <a:t>4</a:t>
            </a:r>
            <a:r>
              <a:rPr lang="en" sz="2800" b="0" i="0" u="none" strike="noStrike" cap="none" dirty="0">
                <a:solidFill>
                  <a:srgbClr val="FF0000"/>
                </a:solidFill>
                <a:latin typeface="Calibri"/>
                <a:ea typeface="Calibri"/>
                <a:cs typeface="Calibri"/>
                <a:sym typeface="Calibri"/>
              </a:rPr>
              <a:t> credits</a:t>
            </a:r>
            <a:endParaRPr dirty="0"/>
          </a:p>
          <a:p>
            <a:pPr marL="742950" marR="0" lvl="1" indent="-285750" algn="l" rtl="0">
              <a:spcBef>
                <a:spcPts val="480"/>
              </a:spcBef>
              <a:spcAft>
                <a:spcPts val="0"/>
              </a:spcAft>
              <a:buClr>
                <a:srgbClr val="FF0000"/>
              </a:buClr>
              <a:buSzPts val="2400"/>
              <a:buFont typeface="Arial"/>
              <a:buChar char="–"/>
            </a:pPr>
            <a:r>
              <a:rPr lang="en" sz="2400" b="0" i="0" u="none" strike="noStrike" cap="none" dirty="0">
                <a:solidFill>
                  <a:srgbClr val="FF0000"/>
                </a:solidFill>
                <a:latin typeface="Calibri"/>
                <a:ea typeface="Calibri"/>
                <a:cs typeface="Calibri"/>
                <a:sym typeface="Calibri"/>
              </a:rPr>
              <a:t>Courses: 1</a:t>
            </a:r>
            <a:r>
              <a:rPr lang="en" sz="2400" dirty="0">
                <a:solidFill>
                  <a:srgbClr val="FF0000"/>
                </a:solidFill>
              </a:rPr>
              <a:t>3</a:t>
            </a:r>
            <a:r>
              <a:rPr lang="en" sz="2400" b="0" i="0" u="none" strike="noStrike" cap="none" dirty="0">
                <a:solidFill>
                  <a:srgbClr val="FF0000"/>
                </a:solidFill>
                <a:latin typeface="Calibri"/>
                <a:ea typeface="Calibri"/>
                <a:cs typeface="Calibri"/>
                <a:sym typeface="Calibri"/>
              </a:rPr>
              <a:t> credits</a:t>
            </a:r>
            <a:endParaRPr dirty="0"/>
          </a:p>
          <a:p>
            <a:pPr marL="1143000" marR="0" lvl="2" indent="-22860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DS 221 AUG 3:</a:t>
            </a:r>
            <a:r>
              <a:rPr lang="en" dirty="0">
                <a:solidFill>
                  <a:srgbClr val="000000"/>
                </a:solidFill>
              </a:rPr>
              <a:t>1</a:t>
            </a:r>
            <a:r>
              <a:rPr lang="en" sz="2400" b="0" i="0" u="none" strike="noStrike" cap="none" dirty="0">
                <a:solidFill>
                  <a:srgbClr val="000000"/>
                </a:solidFill>
                <a:latin typeface="Calibri"/>
                <a:ea typeface="Calibri"/>
                <a:cs typeface="Calibri"/>
                <a:sym typeface="Calibri"/>
              </a:rPr>
              <a:t> Introduction to Scalable Systems (VSS/YS) </a:t>
            </a:r>
            <a:endParaRPr dirty="0"/>
          </a:p>
          <a:p>
            <a:pPr marL="1143000" marR="0" lvl="2" indent="-22860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DS 284 AUG 2:1 Numerical Linear Algebra (MV)</a:t>
            </a:r>
            <a:endParaRPr dirty="0"/>
          </a:p>
          <a:p>
            <a:pPr marL="1143000" marR="0" lvl="2" indent="-22860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DS 288 AUG 3:0 Numerical Methods (PY) </a:t>
            </a:r>
            <a:endParaRPr dirty="0"/>
          </a:p>
          <a:p>
            <a:pPr marL="1143000" marR="0" lvl="2" indent="-22860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DS 294 JAN 3:0 Data Analysis and Visualization (AC) </a:t>
            </a:r>
            <a:endParaRPr sz="3600" b="0" i="0" u="none" strike="noStrike" cap="none" dirty="0">
              <a:solidFill>
                <a:srgbClr val="000000"/>
              </a:solidFill>
              <a:latin typeface="Calibri"/>
              <a:ea typeface="Calibri"/>
              <a:cs typeface="Calibri"/>
              <a:sym typeface="Calibri"/>
            </a:endParaRPr>
          </a:p>
          <a:p>
            <a:pPr marL="742950" marR="0" lvl="1" indent="-285750" algn="l" rtl="0">
              <a:spcBef>
                <a:spcPts val="480"/>
              </a:spcBef>
              <a:spcAft>
                <a:spcPts val="0"/>
              </a:spcAft>
              <a:buClr>
                <a:srgbClr val="FF0000"/>
              </a:buClr>
              <a:buSzPts val="2400"/>
              <a:buFont typeface="Arial"/>
              <a:buChar char="–"/>
            </a:pPr>
            <a:r>
              <a:rPr lang="en" sz="2400" b="0" i="0" u="none" strike="noStrike" cap="none" dirty="0">
                <a:solidFill>
                  <a:srgbClr val="FF0000"/>
                </a:solidFill>
                <a:latin typeface="Calibri"/>
                <a:ea typeface="Calibri"/>
                <a:cs typeface="Calibri"/>
                <a:sym typeface="Calibri"/>
              </a:rPr>
              <a:t>Research Methods:  1 credit (soft skills course)</a:t>
            </a:r>
            <a:endParaRPr sz="2400" b="0" i="0" u="none" strike="noStrike" cap="none" dirty="0">
              <a:solidFill>
                <a:srgbClr val="FF0000"/>
              </a:solidFill>
              <a:latin typeface="Calibri"/>
              <a:ea typeface="Calibri"/>
              <a:cs typeface="Calibri"/>
              <a:sym typeface="Calibri"/>
            </a:endParaRPr>
          </a:p>
          <a:p>
            <a:pPr marL="1143000" marR="0" lvl="2" indent="-228600" algn="l" rtl="0">
              <a:spcBef>
                <a:spcPts val="480"/>
              </a:spcBef>
              <a:spcAft>
                <a:spcPts val="0"/>
              </a:spcAft>
              <a:buClr>
                <a:srgbClr val="000000"/>
              </a:buClr>
              <a:buSzPts val="2400"/>
              <a:buFont typeface="Arial"/>
              <a:buChar char="•"/>
            </a:pPr>
            <a:r>
              <a:rPr lang="en" dirty="0">
                <a:solidFill>
                  <a:srgbClr val="000000"/>
                </a:solidFill>
              </a:rPr>
              <a:t>DS 200 AUG 0:1 Research Methods (to be taken in the AUG term of Second year)</a:t>
            </a:r>
            <a:endParaRPr sz="2400" dirty="0">
              <a:solidFill>
                <a:srgbClr val="000000"/>
              </a:solidFill>
            </a:endParaRPr>
          </a:p>
        </p:txBody>
      </p:sp>
      <p:sp>
        <p:nvSpPr>
          <p:cNvPr id="145" name="Google Shape;145;p27"/>
          <p:cNvSpPr txBox="1">
            <a:spLocks noGrp="1"/>
          </p:cNvSpPr>
          <p:nvPr>
            <p:ph type="sldNum" idx="12"/>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en" sz="1200" b="0" i="0" u="none" strike="noStrike" cap="none">
                <a:solidFill>
                  <a:srgbClr val="888888"/>
                </a:solidFill>
                <a:latin typeface="Calibri"/>
                <a:ea typeface="Calibri"/>
                <a:cs typeface="Calibri"/>
                <a:sym typeface="Calibri"/>
              </a:rPr>
              <a:t>3</a:t>
            </a:fld>
            <a:endParaRPr sz="1200" b="0" i="0" u="none" strike="noStrike" cap="none">
              <a:solidFill>
                <a:srgbClr val="888888"/>
              </a:solidFill>
              <a:latin typeface="Calibri"/>
              <a:ea typeface="Calibri"/>
              <a:cs typeface="Calibri"/>
              <a:sym typeface="Calibri"/>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8"/>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959" b="1" i="0" u="none" strike="noStrike" cap="none">
                <a:solidFill>
                  <a:srgbClr val="008000"/>
                </a:solidFill>
                <a:latin typeface="Calibri"/>
                <a:ea typeface="Calibri"/>
                <a:cs typeface="Calibri"/>
                <a:sym typeface="Calibri"/>
              </a:rPr>
              <a:t>M.Tech. (CDS) </a:t>
            </a:r>
            <a:br>
              <a:rPr lang="en" sz="3959" b="1" i="0" u="none" strike="noStrike" cap="none">
                <a:solidFill>
                  <a:srgbClr val="008000"/>
                </a:solidFill>
                <a:latin typeface="Calibri"/>
                <a:ea typeface="Calibri"/>
                <a:cs typeface="Calibri"/>
                <a:sym typeface="Calibri"/>
              </a:rPr>
            </a:br>
            <a:r>
              <a:rPr lang="en" sz="3959" b="1" i="0" u="none" strike="noStrike" cap="none">
                <a:solidFill>
                  <a:srgbClr val="008000"/>
                </a:solidFill>
                <a:latin typeface="Calibri"/>
                <a:ea typeface="Calibri"/>
                <a:cs typeface="Calibri"/>
                <a:sym typeface="Calibri"/>
              </a:rPr>
              <a:t>Course Structure </a:t>
            </a:r>
            <a:endParaRPr sz="3959" b="0" i="0" u="none" strike="noStrike" cap="none">
              <a:solidFill>
                <a:schemeClr val="dk1"/>
              </a:solidFill>
              <a:latin typeface="Calibri"/>
              <a:ea typeface="Calibri"/>
              <a:cs typeface="Calibri"/>
              <a:sym typeface="Calibri"/>
            </a:endParaRPr>
          </a:p>
        </p:txBody>
      </p:sp>
      <p:sp>
        <p:nvSpPr>
          <p:cNvPr id="151" name="Google Shape;151;p28"/>
          <p:cNvSpPr txBox="1">
            <a:spLocks noGrp="1"/>
          </p:cNvSpPr>
          <p:nvPr>
            <p:ph type="body" idx="1"/>
          </p:nvPr>
        </p:nvSpPr>
        <p:spPr>
          <a:xfrm>
            <a:off x="152400" y="1200150"/>
            <a:ext cx="8839200" cy="3394472"/>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rgbClr val="00703C"/>
              </a:buClr>
              <a:buSzPts val="2800"/>
              <a:buFont typeface="Arial"/>
              <a:buChar char="•"/>
            </a:pPr>
            <a:r>
              <a:rPr lang="en" sz="2800" b="0" i="0" u="none" strike="noStrike" cap="none" dirty="0">
                <a:solidFill>
                  <a:srgbClr val="00703C"/>
                </a:solidFill>
                <a:latin typeface="Calibri"/>
                <a:ea typeface="Calibri"/>
                <a:cs typeface="Calibri"/>
                <a:sym typeface="Calibri"/>
              </a:rPr>
              <a:t>Soft Core: 10 credits minimum </a:t>
            </a:r>
            <a:r>
              <a:rPr lang="en" sz="2800" b="0" i="1" u="none" strike="noStrike" cap="none" dirty="0">
                <a:solidFill>
                  <a:srgbClr val="00703C"/>
                </a:solidFill>
                <a:latin typeface="Calibri"/>
                <a:ea typeface="Calibri"/>
                <a:cs typeface="Calibri"/>
                <a:sym typeface="Calibri"/>
              </a:rPr>
              <a:t>(at least three courses)</a:t>
            </a:r>
            <a:endParaRPr dirty="0"/>
          </a:p>
          <a:p>
            <a:pPr marL="742950" marR="0" lvl="1" indent="-285750" algn="l" rtl="0">
              <a:spcBef>
                <a:spcPts val="480"/>
              </a:spcBef>
              <a:spcAft>
                <a:spcPts val="0"/>
              </a:spcAft>
              <a:buClr>
                <a:srgbClr val="000000"/>
              </a:buClr>
              <a:buSzPts val="2400"/>
              <a:buFont typeface="Arial"/>
              <a:buChar char="–"/>
            </a:pPr>
            <a:r>
              <a:rPr lang="en-IN" sz="2400" b="0" i="0" u="none" strike="noStrike" cap="none" dirty="0">
                <a:solidFill>
                  <a:srgbClr val="000000"/>
                </a:solidFill>
                <a:latin typeface="Calibri"/>
                <a:ea typeface="Calibri"/>
                <a:cs typeface="Calibri"/>
                <a:sym typeface="Calibri"/>
              </a:rPr>
              <a:t>DS 201 AUG 2:0 Bioinformatics (KS/DP)</a:t>
            </a:r>
            <a:endParaRPr lang="en" sz="2400" b="0" i="0" u="none" strike="noStrike" cap="none" dirty="0">
              <a:solidFill>
                <a:srgbClr val="000000"/>
              </a:solidFill>
              <a:latin typeface="Calibri"/>
              <a:ea typeface="Calibri"/>
              <a:cs typeface="Calibri"/>
              <a:sym typeface="Calibri"/>
            </a:endParaRPr>
          </a:p>
          <a:p>
            <a:pPr marL="742950" marR="0" lvl="1" indent="-28575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DS 211 </a:t>
            </a:r>
            <a:r>
              <a:rPr lang="en" sz="2400" dirty="0">
                <a:solidFill>
                  <a:srgbClr val="000000"/>
                </a:solidFill>
              </a:rPr>
              <a:t>AUG</a:t>
            </a:r>
            <a:r>
              <a:rPr lang="en" sz="2400" b="0" i="0" u="none" strike="noStrike" cap="none" dirty="0">
                <a:solidFill>
                  <a:srgbClr val="000000"/>
                </a:solidFill>
                <a:latin typeface="Calibri"/>
                <a:ea typeface="Calibri"/>
                <a:cs typeface="Calibri"/>
                <a:sym typeface="Calibri"/>
              </a:rPr>
              <a:t> 3:0 Numerical Optimization (</a:t>
            </a:r>
            <a:r>
              <a:rPr lang="en-IN" sz="2400" b="0" i="0" u="none" strike="noStrike" cap="none" dirty="0">
                <a:solidFill>
                  <a:srgbClr val="000000"/>
                </a:solidFill>
                <a:latin typeface="Calibri"/>
                <a:ea typeface="Calibri"/>
                <a:cs typeface="Calibri"/>
                <a:sym typeface="Calibri"/>
              </a:rPr>
              <a:t>DS</a:t>
            </a:r>
            <a:r>
              <a:rPr lang="en" sz="2400" b="0" i="0" u="none" strike="noStrike" cap="none" dirty="0">
                <a:solidFill>
                  <a:srgbClr val="000000"/>
                </a:solidFill>
                <a:latin typeface="Calibri"/>
                <a:ea typeface="Calibri"/>
                <a:cs typeface="Calibri"/>
                <a:sym typeface="Calibri"/>
              </a:rPr>
              <a:t>)  </a:t>
            </a:r>
          </a:p>
          <a:p>
            <a:pPr marL="742950" lvl="1" indent="-285750">
              <a:spcBef>
                <a:spcPts val="480"/>
              </a:spcBef>
              <a:buClr>
                <a:srgbClr val="000000"/>
              </a:buClr>
              <a:buSzPts val="2400"/>
            </a:pPr>
            <a:r>
              <a:rPr lang="en-US" sz="2400" dirty="0">
                <a:solidFill>
                  <a:srgbClr val="000000"/>
                </a:solidFill>
              </a:rPr>
              <a:t>DS 290 AUG 3:0 Modelling and Simulation (SR)</a:t>
            </a:r>
            <a:endParaRPr sz="2400" dirty="0"/>
          </a:p>
          <a:p>
            <a:pPr marL="742950" marR="0" lvl="1" indent="-28575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DS 256 JAN 3:1 Scalable Systems for Data Science (YS) </a:t>
            </a:r>
            <a:endParaRPr dirty="0"/>
          </a:p>
          <a:p>
            <a:pPr marL="742950" marR="0" lvl="1" indent="-28575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DS 289 JAN 3:1 Numerical Solution of Differential Equations (</a:t>
            </a:r>
            <a:r>
              <a:rPr lang="en-IN" sz="2400" b="0" i="0" u="none" strike="noStrike" cap="none" dirty="0">
                <a:solidFill>
                  <a:srgbClr val="000000"/>
                </a:solidFill>
                <a:latin typeface="Calibri"/>
                <a:ea typeface="Calibri"/>
                <a:cs typeface="Calibri"/>
                <a:sym typeface="Calibri"/>
              </a:rPr>
              <a:t>AK</a:t>
            </a:r>
            <a:r>
              <a:rPr lang="en" sz="2400" b="0" i="0" u="none" strike="noStrike" cap="none" dirty="0">
                <a:solidFill>
                  <a:srgbClr val="000000"/>
                </a:solidFill>
                <a:latin typeface="Calibri"/>
                <a:ea typeface="Calibri"/>
                <a:cs typeface="Calibri"/>
                <a:sym typeface="Calibri"/>
              </a:rPr>
              <a:t>)</a:t>
            </a:r>
            <a:endParaRPr dirty="0"/>
          </a:p>
          <a:p>
            <a:pPr marL="742950" marR="0" lvl="1" indent="-28575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DS 295 JAN 3:1 Parallel Programming (SV) </a:t>
            </a:r>
            <a:endParaRPr dirty="0"/>
          </a:p>
        </p:txBody>
      </p:sp>
      <p:sp>
        <p:nvSpPr>
          <p:cNvPr id="152" name="Google Shape;152;p28"/>
          <p:cNvSpPr txBox="1">
            <a:spLocks noGrp="1"/>
          </p:cNvSpPr>
          <p:nvPr>
            <p:ph type="sldNum" idx="12"/>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en" sz="1200" b="0" i="0" u="none" strike="noStrike" cap="none">
                <a:solidFill>
                  <a:srgbClr val="888888"/>
                </a:solidFill>
                <a:latin typeface="Calibri"/>
                <a:ea typeface="Calibri"/>
                <a:cs typeface="Calibri"/>
                <a:sym typeface="Calibri"/>
              </a:rPr>
              <a:t>4</a:t>
            </a:fld>
            <a:endParaRPr sz="1200" b="0" i="0" u="none" strike="noStrike" cap="none">
              <a:solidFill>
                <a:srgbClr val="888888"/>
              </a:solidFill>
              <a:latin typeface="Calibri"/>
              <a:ea typeface="Calibri"/>
              <a:cs typeface="Calibri"/>
              <a:sym typeface="Calibri"/>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9"/>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959" b="1" i="0" u="none" strike="noStrike" cap="none">
                <a:solidFill>
                  <a:srgbClr val="008000"/>
                </a:solidFill>
                <a:latin typeface="Calibri"/>
                <a:ea typeface="Calibri"/>
                <a:cs typeface="Calibri"/>
                <a:sym typeface="Calibri"/>
              </a:rPr>
              <a:t>M.Tech. (CDS) </a:t>
            </a:r>
            <a:br>
              <a:rPr lang="en" sz="3959" b="1" i="0" u="none" strike="noStrike" cap="none">
                <a:solidFill>
                  <a:srgbClr val="008000"/>
                </a:solidFill>
                <a:latin typeface="Calibri"/>
                <a:ea typeface="Calibri"/>
                <a:cs typeface="Calibri"/>
                <a:sym typeface="Calibri"/>
              </a:rPr>
            </a:br>
            <a:r>
              <a:rPr lang="en" sz="3959" b="1" i="0" u="none" strike="noStrike" cap="none">
                <a:solidFill>
                  <a:srgbClr val="008000"/>
                </a:solidFill>
                <a:latin typeface="Calibri"/>
                <a:ea typeface="Calibri"/>
                <a:cs typeface="Calibri"/>
                <a:sym typeface="Calibri"/>
              </a:rPr>
              <a:t>Course Structure </a:t>
            </a:r>
            <a:endParaRPr sz="3959" b="0" i="0" u="none" strike="noStrike" cap="none">
              <a:solidFill>
                <a:schemeClr val="dk1"/>
              </a:solidFill>
              <a:latin typeface="Calibri"/>
              <a:ea typeface="Calibri"/>
              <a:cs typeface="Calibri"/>
              <a:sym typeface="Calibri"/>
            </a:endParaRPr>
          </a:p>
        </p:txBody>
      </p:sp>
      <p:sp>
        <p:nvSpPr>
          <p:cNvPr id="158" name="Google Shape;158;p29"/>
          <p:cNvSpPr txBox="1">
            <a:spLocks noGrp="1"/>
          </p:cNvSpPr>
          <p:nvPr>
            <p:ph type="body" idx="1"/>
          </p:nvPr>
        </p:nvSpPr>
        <p:spPr>
          <a:xfrm>
            <a:off x="152400" y="1177528"/>
            <a:ext cx="8839200" cy="3394472"/>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rgbClr val="FF0000"/>
              </a:buClr>
              <a:buSzPts val="2800"/>
              <a:buFont typeface="Arial"/>
              <a:buChar char="•"/>
            </a:pPr>
            <a:r>
              <a:rPr lang="en" sz="2800" b="0" i="0" u="none" strike="noStrike" cap="none" dirty="0">
                <a:solidFill>
                  <a:srgbClr val="FF0000"/>
                </a:solidFill>
                <a:latin typeface="Calibri"/>
                <a:ea typeface="Calibri"/>
                <a:cs typeface="Calibri"/>
                <a:sym typeface="Calibri"/>
              </a:rPr>
              <a:t>Dissertation DS 299: 28 credits (from May 20</a:t>
            </a:r>
            <a:r>
              <a:rPr lang="en" sz="2800" dirty="0">
                <a:solidFill>
                  <a:srgbClr val="FF0000"/>
                </a:solidFill>
              </a:rPr>
              <a:t>20</a:t>
            </a:r>
            <a:r>
              <a:rPr lang="en" sz="2800" b="0" i="0" u="none" strike="noStrike" cap="none" dirty="0">
                <a:solidFill>
                  <a:srgbClr val="FF0000"/>
                </a:solidFill>
                <a:latin typeface="Calibri"/>
                <a:ea typeface="Calibri"/>
                <a:cs typeface="Calibri"/>
                <a:sym typeface="Calibri"/>
              </a:rPr>
              <a:t> – Ju</a:t>
            </a:r>
            <a:r>
              <a:rPr lang="en" sz="2800" dirty="0">
                <a:solidFill>
                  <a:srgbClr val="FF0000"/>
                </a:solidFill>
              </a:rPr>
              <a:t>ne 2021</a:t>
            </a:r>
            <a:r>
              <a:rPr lang="en" sz="2800" b="0" i="0" u="none" strike="noStrike" cap="none" dirty="0">
                <a:solidFill>
                  <a:srgbClr val="FF0000"/>
                </a:solidFill>
                <a:latin typeface="Calibri"/>
                <a:ea typeface="Calibri"/>
                <a:cs typeface="Calibri"/>
                <a:sym typeface="Calibri"/>
              </a:rPr>
              <a:t>)</a:t>
            </a:r>
            <a:endParaRPr sz="2400" b="0" i="0" u="none" strike="noStrike" cap="none" dirty="0">
              <a:solidFill>
                <a:srgbClr val="000000"/>
              </a:solidFill>
              <a:latin typeface="Calibri"/>
              <a:ea typeface="Calibri"/>
              <a:cs typeface="Calibri"/>
              <a:sym typeface="Calibri"/>
            </a:endParaRPr>
          </a:p>
          <a:p>
            <a:pPr marL="742950" marR="0" lvl="1" indent="-285750" algn="l" rtl="0">
              <a:spcBef>
                <a:spcPts val="480"/>
              </a:spcBef>
              <a:spcAft>
                <a:spcPts val="0"/>
              </a:spcAft>
              <a:buClr>
                <a:srgbClr val="000000"/>
              </a:buClr>
              <a:buSzPts val="2400"/>
              <a:buFont typeface="Arial"/>
              <a:buChar char="–"/>
            </a:pPr>
            <a:r>
              <a:rPr lang="en" sz="2400" dirty="0">
                <a:solidFill>
                  <a:srgbClr val="000000"/>
                </a:solidFill>
              </a:rPr>
              <a:t>After 2 semesters</a:t>
            </a:r>
            <a:endParaRPr sz="2400" dirty="0">
              <a:solidFill>
                <a:srgbClr val="000000"/>
              </a:solidFill>
            </a:endParaRPr>
          </a:p>
          <a:p>
            <a:pPr marL="742950" marR="0" lvl="1" indent="-28575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Important part of program </a:t>
            </a:r>
            <a:endParaRPr dirty="0"/>
          </a:p>
          <a:p>
            <a:pPr marL="742950" marR="0" lvl="1" indent="-28575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Close to 14 months</a:t>
            </a:r>
            <a:r>
              <a:rPr lang="en" dirty="0"/>
              <a:t> (</a:t>
            </a:r>
            <a:r>
              <a:rPr lang="en" sz="2400" b="0" i="0" u="none" strike="noStrike" cap="none" dirty="0">
                <a:solidFill>
                  <a:srgbClr val="000000"/>
                </a:solidFill>
                <a:latin typeface="Calibri"/>
                <a:ea typeface="Calibri"/>
                <a:cs typeface="Calibri"/>
                <a:sym typeface="Calibri"/>
              </a:rPr>
              <a:t>Mini Ph.D.) </a:t>
            </a:r>
            <a:endParaRPr dirty="0"/>
          </a:p>
          <a:p>
            <a:pPr marL="742950" marR="0" lvl="1" indent="-28575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Comprehensive experience on applying computational and data sciences techniques </a:t>
            </a:r>
            <a:endParaRPr sz="2400" b="0" i="0" u="none" strike="noStrike" cap="none" dirty="0">
              <a:solidFill>
                <a:srgbClr val="000000"/>
              </a:solidFill>
              <a:latin typeface="Calibri"/>
              <a:ea typeface="Calibri"/>
              <a:cs typeface="Calibri"/>
              <a:sym typeface="Calibri"/>
            </a:endParaRPr>
          </a:p>
          <a:p>
            <a:pPr marL="1143000" marR="0" lvl="2" indent="-22860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Summer: 4 Credits</a:t>
            </a:r>
            <a:endParaRPr dirty="0"/>
          </a:p>
          <a:p>
            <a:pPr marL="1143000" marR="0" lvl="2" indent="-22860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Next 2 semesters: 8+16 credits</a:t>
            </a:r>
            <a:endParaRPr sz="2400" b="0" i="0" u="none" strike="noStrike" cap="none" dirty="0">
              <a:solidFill>
                <a:srgbClr val="000000"/>
              </a:solidFill>
              <a:latin typeface="Calibri"/>
              <a:ea typeface="Calibri"/>
              <a:cs typeface="Calibri"/>
              <a:sym typeface="Calibri"/>
            </a:endParaRPr>
          </a:p>
        </p:txBody>
      </p:sp>
      <p:sp>
        <p:nvSpPr>
          <p:cNvPr id="159" name="Google Shape;159;p29"/>
          <p:cNvSpPr txBox="1">
            <a:spLocks noGrp="1"/>
          </p:cNvSpPr>
          <p:nvPr>
            <p:ph type="sldNum" idx="12"/>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en" sz="1200" b="0" i="0" u="none" strike="noStrike" cap="none">
                <a:solidFill>
                  <a:srgbClr val="888888"/>
                </a:solidFill>
                <a:latin typeface="Calibri"/>
                <a:ea typeface="Calibri"/>
                <a:cs typeface="Calibri"/>
                <a:sym typeface="Calibri"/>
              </a:rPr>
              <a:t>5</a:t>
            </a:fld>
            <a:endParaRPr sz="1200" b="0" i="0" u="none" strike="noStrike" cap="none">
              <a:solidFill>
                <a:srgbClr val="888888"/>
              </a:solidFill>
              <a:latin typeface="Calibri"/>
              <a:ea typeface="Calibri"/>
              <a:cs typeface="Calibri"/>
              <a:sym typeface="Calibri"/>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30"/>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959" b="1" i="0" u="none" strike="noStrike" cap="none">
                <a:solidFill>
                  <a:srgbClr val="008000"/>
                </a:solidFill>
                <a:latin typeface="Calibri"/>
                <a:ea typeface="Calibri"/>
                <a:cs typeface="Calibri"/>
                <a:sym typeface="Calibri"/>
              </a:rPr>
              <a:t>M.Tech. (CDS) </a:t>
            </a:r>
            <a:br>
              <a:rPr lang="en" sz="3959" b="1" i="0" u="none" strike="noStrike" cap="none">
                <a:solidFill>
                  <a:srgbClr val="008000"/>
                </a:solidFill>
                <a:latin typeface="Calibri"/>
                <a:ea typeface="Calibri"/>
                <a:cs typeface="Calibri"/>
                <a:sym typeface="Calibri"/>
              </a:rPr>
            </a:br>
            <a:r>
              <a:rPr lang="en" sz="3959" b="1" i="0" u="none" strike="noStrike" cap="none">
                <a:solidFill>
                  <a:srgbClr val="008000"/>
                </a:solidFill>
                <a:latin typeface="Calibri"/>
                <a:ea typeface="Calibri"/>
                <a:cs typeface="Calibri"/>
                <a:sym typeface="Calibri"/>
              </a:rPr>
              <a:t>Course Structure </a:t>
            </a:r>
            <a:endParaRPr sz="3959" b="0" i="0" u="none" strike="noStrike" cap="none">
              <a:solidFill>
                <a:schemeClr val="dk1"/>
              </a:solidFill>
              <a:latin typeface="Calibri"/>
              <a:ea typeface="Calibri"/>
              <a:cs typeface="Calibri"/>
              <a:sym typeface="Calibri"/>
            </a:endParaRPr>
          </a:p>
        </p:txBody>
      </p:sp>
      <p:sp>
        <p:nvSpPr>
          <p:cNvPr id="165" name="Google Shape;165;p30"/>
          <p:cNvSpPr txBox="1">
            <a:spLocks noGrp="1"/>
          </p:cNvSpPr>
          <p:nvPr>
            <p:ph type="body" idx="1"/>
          </p:nvPr>
        </p:nvSpPr>
        <p:spPr>
          <a:xfrm>
            <a:off x="228600" y="1096607"/>
            <a:ext cx="8915400" cy="3840956"/>
          </a:xfrm>
          <a:prstGeom prst="rect">
            <a:avLst/>
          </a:prstGeom>
          <a:noFill/>
          <a:ln>
            <a:noFill/>
          </a:ln>
        </p:spPr>
        <p:txBody>
          <a:bodyPr spcFirstLastPara="1" wrap="square" lIns="91425" tIns="45700" rIns="91425" bIns="45700" anchor="t" anchorCtr="0">
            <a:noAutofit/>
          </a:bodyPr>
          <a:lstStyle/>
          <a:p>
            <a:pPr marL="342900" marR="0" lvl="0" indent="-342900" algn="l" rtl="0">
              <a:lnSpc>
                <a:spcPct val="80000"/>
              </a:lnSpc>
              <a:spcBef>
                <a:spcPts val="0"/>
              </a:spcBef>
              <a:spcAft>
                <a:spcPts val="0"/>
              </a:spcAft>
              <a:buClr>
                <a:srgbClr val="3366FF"/>
              </a:buClr>
              <a:buSzPts val="2380"/>
              <a:buFont typeface="Arial"/>
              <a:buChar char="•"/>
            </a:pPr>
            <a:r>
              <a:rPr lang="en" sz="2380" b="0" i="0" u="none" strike="noStrike" cap="none" dirty="0">
                <a:solidFill>
                  <a:srgbClr val="3366FF"/>
                </a:solidFill>
                <a:latin typeface="Calibri"/>
                <a:ea typeface="Calibri"/>
                <a:cs typeface="Calibri"/>
                <a:sym typeface="Calibri"/>
              </a:rPr>
              <a:t>Electives: Rest (64 – (1</a:t>
            </a:r>
            <a:r>
              <a:rPr lang="en" sz="2380" dirty="0">
                <a:solidFill>
                  <a:srgbClr val="3366FF"/>
                </a:solidFill>
              </a:rPr>
              <a:t>4</a:t>
            </a:r>
            <a:r>
              <a:rPr lang="en" sz="2380" b="0" i="0" u="none" strike="noStrike" cap="none" dirty="0">
                <a:solidFill>
                  <a:srgbClr val="3366FF"/>
                </a:solidFill>
                <a:latin typeface="Calibri"/>
                <a:ea typeface="Calibri"/>
                <a:cs typeface="Calibri"/>
                <a:sym typeface="Calibri"/>
              </a:rPr>
              <a:t>+softcore three course credits + dissertation 28 credits)) credits </a:t>
            </a:r>
            <a:endParaRPr dirty="0"/>
          </a:p>
          <a:p>
            <a:pPr marL="0" marR="0" lvl="0" indent="0" algn="l" rtl="0">
              <a:lnSpc>
                <a:spcPct val="80000"/>
              </a:lnSpc>
              <a:spcBef>
                <a:spcPts val="340"/>
              </a:spcBef>
              <a:spcAft>
                <a:spcPts val="0"/>
              </a:spcAft>
              <a:buClr>
                <a:schemeClr val="dk1"/>
              </a:buClr>
              <a:buFont typeface="Arial"/>
              <a:buNone/>
            </a:pPr>
            <a:r>
              <a:rPr lang="en" sz="1700" b="0" i="1" u="none" strike="noStrike" cap="none" dirty="0">
                <a:solidFill>
                  <a:schemeClr val="dk1"/>
                </a:solidFill>
                <a:latin typeface="Calibri"/>
                <a:ea typeface="Calibri"/>
                <a:cs typeface="Calibri"/>
                <a:sym typeface="Calibri"/>
              </a:rPr>
              <a:t>(Students may credit CDS electives/soft core or other department courses)</a:t>
            </a:r>
            <a:endParaRPr dirty="0"/>
          </a:p>
          <a:p>
            <a:pPr marL="0" marR="0" lvl="0" indent="0" algn="l" rtl="0">
              <a:lnSpc>
                <a:spcPct val="80000"/>
              </a:lnSpc>
              <a:spcBef>
                <a:spcPts val="340"/>
              </a:spcBef>
              <a:spcAft>
                <a:spcPts val="0"/>
              </a:spcAft>
              <a:buClr>
                <a:srgbClr val="0000FF"/>
              </a:buClr>
              <a:buFont typeface="Arial"/>
              <a:buNone/>
            </a:pPr>
            <a:r>
              <a:rPr lang="en" sz="1700" b="0" i="1" u="none" strike="noStrike" cap="none" dirty="0">
                <a:solidFill>
                  <a:srgbClr val="0000FF"/>
                </a:solidFill>
                <a:latin typeface="Calibri"/>
                <a:ea typeface="Calibri"/>
                <a:cs typeface="Calibri"/>
                <a:sym typeface="Calibri"/>
              </a:rPr>
              <a:t>CDS Electives: </a:t>
            </a:r>
            <a:endParaRPr dirty="0"/>
          </a:p>
          <a:p>
            <a:pPr marL="0" marR="0" lvl="0" indent="0" algn="l" rtl="0">
              <a:lnSpc>
                <a:spcPct val="80000"/>
              </a:lnSpc>
              <a:spcBef>
                <a:spcPts val="357"/>
              </a:spcBef>
              <a:spcAft>
                <a:spcPts val="0"/>
              </a:spcAft>
              <a:buClr>
                <a:srgbClr val="000000"/>
              </a:buClr>
              <a:buFont typeface="Arial"/>
              <a:buNone/>
            </a:pPr>
            <a:r>
              <a:rPr lang="en" sz="1800" b="0" i="0" u="none" strike="noStrike" cap="none" dirty="0">
                <a:solidFill>
                  <a:srgbClr val="000000"/>
                </a:solidFill>
                <a:latin typeface="Calibri"/>
                <a:ea typeface="Calibri"/>
                <a:cs typeface="Calibri"/>
                <a:sym typeface="Calibri"/>
              </a:rPr>
              <a:t>DS 263 AUG 3:1 Video Analytics (RVB/AC)</a:t>
            </a:r>
            <a:endParaRPr sz="1800" dirty="0"/>
          </a:p>
          <a:p>
            <a:pPr marL="0" marR="0" lvl="0" indent="0" algn="l" rtl="0">
              <a:lnSpc>
                <a:spcPct val="80000"/>
              </a:lnSpc>
              <a:spcBef>
                <a:spcPts val="357"/>
              </a:spcBef>
              <a:spcAft>
                <a:spcPts val="0"/>
              </a:spcAft>
              <a:buClr>
                <a:srgbClr val="000000"/>
              </a:buClr>
              <a:buFont typeface="Arial"/>
              <a:buNone/>
            </a:pPr>
            <a:r>
              <a:rPr lang="en" sz="1800" b="0" i="0" u="none" strike="noStrike" cap="none" dirty="0">
                <a:solidFill>
                  <a:srgbClr val="000000"/>
                </a:solidFill>
                <a:latin typeface="Calibri"/>
                <a:ea typeface="Calibri"/>
                <a:cs typeface="Calibri"/>
                <a:sym typeface="Calibri"/>
              </a:rPr>
              <a:t>DS 291 </a:t>
            </a:r>
            <a:r>
              <a:rPr lang="en-IN" sz="1800" b="0" i="0" u="none" strike="noStrike" cap="none" dirty="0">
                <a:solidFill>
                  <a:srgbClr val="000000"/>
                </a:solidFill>
                <a:latin typeface="Calibri"/>
                <a:ea typeface="Calibri"/>
                <a:cs typeface="Calibri"/>
                <a:sym typeface="Calibri"/>
              </a:rPr>
              <a:t>Aug</a:t>
            </a:r>
            <a:r>
              <a:rPr lang="en" sz="1800" b="0" i="0" u="none" strike="noStrike" cap="none" dirty="0">
                <a:solidFill>
                  <a:srgbClr val="000000"/>
                </a:solidFill>
                <a:latin typeface="Calibri"/>
                <a:ea typeface="Calibri"/>
                <a:cs typeface="Calibri"/>
                <a:sym typeface="Calibri"/>
              </a:rPr>
              <a:t> 3:1 Finite Elements: Theory and Algorithms (SG)</a:t>
            </a:r>
          </a:p>
          <a:p>
            <a:pPr marL="0" indent="0">
              <a:lnSpc>
                <a:spcPct val="80000"/>
              </a:lnSpc>
              <a:spcBef>
                <a:spcPts val="357"/>
              </a:spcBef>
              <a:buClr>
                <a:srgbClr val="000000"/>
              </a:buClr>
              <a:buNone/>
            </a:pPr>
            <a:r>
              <a:rPr lang="en-IN" sz="1800" dirty="0"/>
              <a:t>DS 323 Aug 1:1 Parallel Computing for Finite Element Methods (SG)</a:t>
            </a:r>
            <a:endParaRPr lang="en" sz="1800" dirty="0"/>
          </a:p>
          <a:p>
            <a:pPr marL="0" marR="0" lvl="0" indent="0" algn="l" rtl="0">
              <a:lnSpc>
                <a:spcPct val="80000"/>
              </a:lnSpc>
              <a:spcBef>
                <a:spcPts val="357"/>
              </a:spcBef>
              <a:spcAft>
                <a:spcPts val="0"/>
              </a:spcAft>
              <a:buClr>
                <a:srgbClr val="000000"/>
              </a:buClr>
              <a:buFont typeface="Arial"/>
              <a:buNone/>
            </a:pPr>
            <a:endParaRPr sz="1800" b="0" i="0" u="none" strike="noStrike" cap="none" dirty="0">
              <a:solidFill>
                <a:srgbClr val="000000"/>
              </a:solidFill>
              <a:latin typeface="Calibri"/>
              <a:ea typeface="Calibri"/>
              <a:cs typeface="Calibri"/>
              <a:sym typeface="Calibri"/>
            </a:endParaRPr>
          </a:p>
          <a:p>
            <a:pPr marL="25400" indent="0">
              <a:buNone/>
            </a:pPr>
            <a:r>
              <a:rPr lang="en-US" sz="1800" dirty="0"/>
              <a:t>DS 255 JAN 3:1 System Virtualization (JL)</a:t>
            </a:r>
          </a:p>
          <a:p>
            <a:pPr marL="25400" indent="0">
              <a:buNone/>
            </a:pPr>
            <a:r>
              <a:rPr lang="en-US" sz="1800" dirty="0"/>
              <a:t>DS 260 JAN 3:0 Medical Imaging (PY)</a:t>
            </a:r>
          </a:p>
          <a:p>
            <a:pPr marL="25400" indent="0">
              <a:buNone/>
            </a:pPr>
            <a:r>
              <a:rPr lang="en-US" sz="1800" dirty="0"/>
              <a:t>DS 265 JAN 3:1 Deep Learning for Computer Vision (RVB/AC)</a:t>
            </a:r>
          </a:p>
          <a:p>
            <a:pPr marL="0" lvl="0" indent="0">
              <a:lnSpc>
                <a:spcPct val="80000"/>
              </a:lnSpc>
              <a:spcBef>
                <a:spcPts val="357"/>
              </a:spcBef>
              <a:buNone/>
            </a:pPr>
            <a:r>
              <a:rPr lang="en-US" sz="1800" dirty="0"/>
              <a:t>DS 391 JAN 3:0 Data Assimilation to Dynamical Systems (SR)</a:t>
            </a:r>
          </a:p>
          <a:p>
            <a:pPr marL="0" lvl="0" indent="0">
              <a:lnSpc>
                <a:spcPct val="80000"/>
              </a:lnSpc>
              <a:spcBef>
                <a:spcPts val="357"/>
              </a:spcBef>
              <a:buNone/>
            </a:pPr>
            <a:r>
              <a:rPr lang="en-US" sz="1800" dirty="0"/>
              <a:t>DS 397 JAN 2:1 Topics in Embedded Computing (SKN)</a:t>
            </a:r>
          </a:p>
          <a:p>
            <a:pPr marL="0" marR="0" lvl="0" indent="0" algn="l" rtl="0">
              <a:lnSpc>
                <a:spcPct val="80000"/>
              </a:lnSpc>
              <a:spcBef>
                <a:spcPts val="357"/>
              </a:spcBef>
              <a:spcAft>
                <a:spcPts val="0"/>
              </a:spcAft>
              <a:buClr>
                <a:srgbClr val="000000"/>
              </a:buClr>
              <a:buFont typeface="Arial"/>
              <a:buNone/>
            </a:pPr>
            <a:endParaRPr sz="1200" dirty="0"/>
          </a:p>
        </p:txBody>
      </p:sp>
      <p:sp>
        <p:nvSpPr>
          <p:cNvPr id="166" name="Google Shape;166;p30"/>
          <p:cNvSpPr txBox="1">
            <a:spLocks noGrp="1"/>
          </p:cNvSpPr>
          <p:nvPr>
            <p:ph type="sldNum" idx="12"/>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en" sz="1200" b="0" i="0" u="none" strike="noStrike" cap="none">
                <a:solidFill>
                  <a:srgbClr val="888888"/>
                </a:solidFill>
                <a:latin typeface="Calibri"/>
                <a:ea typeface="Calibri"/>
                <a:cs typeface="Calibri"/>
                <a:sym typeface="Calibri"/>
              </a:rPr>
              <a:t>6</a:t>
            </a:fld>
            <a:endParaRPr sz="1200" b="0" i="0" u="none" strike="noStrike" cap="none" dirty="0">
              <a:solidFill>
                <a:srgbClr val="888888"/>
              </a:solidFill>
              <a:latin typeface="Calibri"/>
              <a:ea typeface="Calibri"/>
              <a:cs typeface="Calibri"/>
              <a:sym typeface="Calibri"/>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31"/>
          <p:cNvSpPr txBox="1">
            <a:spLocks noGrp="1"/>
          </p:cNvSpPr>
          <p:nvPr>
            <p:ph type="title"/>
          </p:nvPr>
        </p:nvSpPr>
        <p:spPr>
          <a:xfrm>
            <a:off x="457200" y="9978"/>
            <a:ext cx="8229600" cy="857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600" b="1" i="0" u="none" strike="noStrike" cap="none" dirty="0">
                <a:solidFill>
                  <a:srgbClr val="008000"/>
                </a:solidFill>
                <a:latin typeface="Calibri"/>
                <a:ea typeface="Calibri"/>
                <a:cs typeface="Calibri"/>
                <a:sym typeface="Calibri"/>
              </a:rPr>
              <a:t>M.Tech. (CDS) </a:t>
            </a:r>
            <a:br>
              <a:rPr lang="en" sz="3600" b="1" i="0" u="none" strike="noStrike" cap="none" dirty="0">
                <a:solidFill>
                  <a:srgbClr val="008000"/>
                </a:solidFill>
                <a:latin typeface="Calibri"/>
                <a:ea typeface="Calibri"/>
                <a:cs typeface="Calibri"/>
                <a:sym typeface="Calibri"/>
              </a:rPr>
            </a:br>
            <a:r>
              <a:rPr lang="en" sz="3600" b="1" i="0" u="none" strike="noStrike" cap="none" dirty="0">
                <a:solidFill>
                  <a:srgbClr val="008000"/>
                </a:solidFill>
                <a:latin typeface="Calibri"/>
                <a:ea typeface="Calibri"/>
                <a:cs typeface="Calibri"/>
                <a:sym typeface="Calibri"/>
              </a:rPr>
              <a:t>Typical Course Plan</a:t>
            </a:r>
            <a:endParaRPr sz="3600" b="0" i="0" u="none" strike="noStrike" cap="none" dirty="0">
              <a:solidFill>
                <a:schemeClr val="dk1"/>
              </a:solidFill>
              <a:latin typeface="Calibri"/>
              <a:ea typeface="Calibri"/>
              <a:cs typeface="Calibri"/>
              <a:sym typeface="Calibri"/>
            </a:endParaRPr>
          </a:p>
        </p:txBody>
      </p:sp>
      <p:sp>
        <p:nvSpPr>
          <p:cNvPr id="173" name="Google Shape;173;p31"/>
          <p:cNvSpPr txBox="1">
            <a:spLocks noGrp="1"/>
          </p:cNvSpPr>
          <p:nvPr>
            <p:ph type="sldNum" idx="12"/>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en" sz="1200" b="0" i="0" u="none" strike="noStrike" cap="none">
                <a:solidFill>
                  <a:srgbClr val="888888"/>
                </a:solidFill>
                <a:latin typeface="Calibri"/>
                <a:ea typeface="Calibri"/>
                <a:cs typeface="Calibri"/>
                <a:sym typeface="Calibri"/>
              </a:rPr>
              <a:t>7</a:t>
            </a:fld>
            <a:endParaRPr sz="1200" b="0" i="0" u="none" strike="noStrike" cap="none">
              <a:solidFill>
                <a:srgbClr val="888888"/>
              </a:solidFill>
              <a:latin typeface="Calibri"/>
              <a:ea typeface="Calibri"/>
              <a:cs typeface="Calibri"/>
              <a:sym typeface="Calibri"/>
            </a:endParaRPr>
          </a:p>
        </p:txBody>
      </p:sp>
      <p:sp>
        <p:nvSpPr>
          <p:cNvPr id="174" name="Google Shape;174;p31"/>
          <p:cNvSpPr txBox="1">
            <a:spLocks noGrp="1"/>
          </p:cNvSpPr>
          <p:nvPr>
            <p:ph type="body" idx="1"/>
          </p:nvPr>
        </p:nvSpPr>
        <p:spPr>
          <a:xfrm>
            <a:off x="96475" y="874512"/>
            <a:ext cx="8839200" cy="33945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Font typeface="Arial"/>
              <a:buNone/>
            </a:pPr>
            <a:r>
              <a:rPr lang="en" sz="2800" b="0" i="0" u="none" strike="noStrike" cap="none" dirty="0">
                <a:solidFill>
                  <a:schemeClr val="dk1"/>
                </a:solidFill>
                <a:latin typeface="Calibri"/>
                <a:ea typeface="Calibri"/>
                <a:cs typeface="Calibri"/>
                <a:sym typeface="Calibri"/>
              </a:rPr>
              <a:t>First Semester (Aug-Dec 20</a:t>
            </a:r>
            <a:r>
              <a:rPr lang="en" sz="2800" dirty="0"/>
              <a:t>19</a:t>
            </a:r>
            <a:r>
              <a:rPr lang="en" sz="2800" b="0" i="0" u="none" strike="noStrike" cap="none" dirty="0">
                <a:solidFill>
                  <a:schemeClr val="dk1"/>
                </a:solidFill>
                <a:latin typeface="Calibri"/>
                <a:ea typeface="Calibri"/>
                <a:cs typeface="Calibri"/>
                <a:sym typeface="Calibri"/>
              </a:rPr>
              <a:t>)</a:t>
            </a:r>
            <a:endParaRPr dirty="0"/>
          </a:p>
          <a:p>
            <a:pPr marL="685800" lvl="1" indent="-228600">
              <a:lnSpc>
                <a:spcPct val="90000"/>
              </a:lnSpc>
              <a:spcBef>
                <a:spcPts val="480"/>
              </a:spcBef>
              <a:buClr>
                <a:srgbClr val="FF0000"/>
              </a:buClr>
              <a:buSzPts val="2400"/>
              <a:buFont typeface="Arial"/>
              <a:buChar char="•"/>
            </a:pPr>
            <a:r>
              <a:rPr lang="en" sz="2400" b="0" i="0" u="none" strike="noStrike" cap="none" dirty="0">
                <a:solidFill>
                  <a:srgbClr val="FF0000"/>
                </a:solidFill>
                <a:latin typeface="Calibri"/>
                <a:ea typeface="Calibri"/>
                <a:cs typeface="Calibri"/>
                <a:sym typeface="Calibri"/>
              </a:rPr>
              <a:t>DS 221 AUG 3:</a:t>
            </a:r>
            <a:r>
              <a:rPr lang="en" sz="2400" dirty="0">
                <a:solidFill>
                  <a:srgbClr val="FF0000"/>
                </a:solidFill>
              </a:rPr>
              <a:t>1</a:t>
            </a:r>
            <a:r>
              <a:rPr lang="en" sz="2400" b="0" i="0" u="none" strike="noStrike" cap="none" dirty="0">
                <a:solidFill>
                  <a:srgbClr val="FF0000"/>
                </a:solidFill>
                <a:latin typeface="Calibri"/>
                <a:ea typeface="Calibri"/>
                <a:cs typeface="Calibri"/>
                <a:sym typeface="Calibri"/>
              </a:rPr>
              <a:t> Introduction to Scalable Systems (VSS/YS) </a:t>
            </a:r>
            <a:endParaRPr sz="2400" dirty="0"/>
          </a:p>
          <a:p>
            <a:pPr marL="685800" lvl="1" indent="-228600">
              <a:lnSpc>
                <a:spcPct val="90000"/>
              </a:lnSpc>
              <a:spcBef>
                <a:spcPts val="480"/>
              </a:spcBef>
              <a:buClr>
                <a:srgbClr val="FF0000"/>
              </a:buClr>
              <a:buSzPts val="2400"/>
              <a:buFont typeface="Arial"/>
              <a:buChar char="•"/>
            </a:pPr>
            <a:r>
              <a:rPr lang="en" sz="2400" b="0" i="0" u="none" strike="noStrike" cap="none" dirty="0">
                <a:solidFill>
                  <a:srgbClr val="FF0000"/>
                </a:solidFill>
                <a:latin typeface="Calibri"/>
                <a:ea typeface="Calibri"/>
                <a:cs typeface="Calibri"/>
                <a:sym typeface="Calibri"/>
              </a:rPr>
              <a:t>DS 284 AUG 2:1 Numerical Linear Algebra (MV)</a:t>
            </a:r>
            <a:endParaRPr sz="2400" dirty="0"/>
          </a:p>
          <a:p>
            <a:pPr marL="685800" lvl="1" indent="-228600">
              <a:lnSpc>
                <a:spcPct val="90000"/>
              </a:lnSpc>
              <a:spcBef>
                <a:spcPts val="480"/>
              </a:spcBef>
              <a:buClr>
                <a:srgbClr val="FF0000"/>
              </a:buClr>
              <a:buSzPts val="2400"/>
              <a:buFont typeface="Arial"/>
              <a:buChar char="•"/>
            </a:pPr>
            <a:r>
              <a:rPr lang="en" sz="2400" b="0" i="0" u="none" strike="noStrike" cap="none" dirty="0">
                <a:solidFill>
                  <a:srgbClr val="FF0000"/>
                </a:solidFill>
                <a:latin typeface="Calibri"/>
                <a:ea typeface="Calibri"/>
                <a:cs typeface="Calibri"/>
                <a:sym typeface="Calibri"/>
              </a:rPr>
              <a:t>DS 288 AUG 3:0 Numerical Methods (</a:t>
            </a:r>
            <a:r>
              <a:rPr lang="en-IN" sz="2400" b="0" i="0" u="none" strike="noStrike" cap="none" dirty="0">
                <a:solidFill>
                  <a:srgbClr val="FF0000"/>
                </a:solidFill>
                <a:latin typeface="Calibri"/>
                <a:ea typeface="Calibri"/>
                <a:cs typeface="Calibri"/>
                <a:sym typeface="Calibri"/>
              </a:rPr>
              <a:t>PY</a:t>
            </a:r>
            <a:r>
              <a:rPr lang="en" sz="2400" b="0" i="0" u="none" strike="noStrike" cap="none" dirty="0">
                <a:solidFill>
                  <a:srgbClr val="FF0000"/>
                </a:solidFill>
                <a:latin typeface="Calibri"/>
                <a:ea typeface="Calibri"/>
                <a:cs typeface="Calibri"/>
                <a:sym typeface="Calibri"/>
              </a:rPr>
              <a:t>)</a:t>
            </a:r>
          </a:p>
          <a:p>
            <a:pPr marL="685800" lvl="1" indent="-228600">
              <a:lnSpc>
                <a:spcPct val="90000"/>
              </a:lnSpc>
              <a:buClr>
                <a:srgbClr val="0000FF"/>
              </a:buClr>
            </a:pPr>
            <a:r>
              <a:rPr lang="en-IN" b="0" i="0" u="none" strike="noStrike" cap="none" dirty="0">
                <a:solidFill>
                  <a:srgbClr val="0000FF"/>
                </a:solidFill>
                <a:latin typeface="Calibri"/>
                <a:ea typeface="Calibri"/>
                <a:cs typeface="Calibri"/>
                <a:sym typeface="Calibri"/>
              </a:rPr>
              <a:t>Two Electives</a:t>
            </a:r>
            <a:endParaRPr lang="en" b="0" i="0" u="none" strike="noStrike" cap="none" dirty="0">
              <a:solidFill>
                <a:srgbClr val="0000FF"/>
              </a:solidFill>
              <a:latin typeface="Calibri"/>
              <a:ea typeface="Calibri"/>
              <a:cs typeface="Calibri"/>
              <a:sym typeface="Calibri"/>
            </a:endParaRPr>
          </a:p>
          <a:p>
            <a:pPr marL="1143000" lvl="2" indent="-228600">
              <a:lnSpc>
                <a:spcPct val="90000"/>
              </a:lnSpc>
              <a:buClr>
                <a:srgbClr val="0000FF"/>
              </a:buClr>
              <a:buFont typeface="Arial"/>
              <a:buChar char="»"/>
            </a:pPr>
            <a:r>
              <a:rPr lang="en" sz="2000" b="0" i="0" u="none" strike="noStrike" cap="none" dirty="0">
                <a:solidFill>
                  <a:srgbClr val="0000FF"/>
                </a:solidFill>
                <a:latin typeface="Calibri"/>
                <a:ea typeface="Calibri"/>
                <a:cs typeface="Calibri"/>
                <a:sym typeface="Calibri"/>
              </a:rPr>
              <a:t>DS 263 AUG 3:1 Video Analytics (RVB/</a:t>
            </a:r>
            <a:r>
              <a:rPr lang="en-IN" sz="2000" b="0" i="0" u="none" strike="noStrike" cap="none" dirty="0">
                <a:solidFill>
                  <a:srgbClr val="0000FF"/>
                </a:solidFill>
                <a:latin typeface="Calibri"/>
                <a:ea typeface="Calibri"/>
                <a:cs typeface="Calibri"/>
                <a:sym typeface="Calibri"/>
              </a:rPr>
              <a:t>AC</a:t>
            </a:r>
            <a:r>
              <a:rPr lang="en" sz="2000" b="0" i="0" u="none" strike="noStrike" cap="none" dirty="0">
                <a:solidFill>
                  <a:srgbClr val="0000FF"/>
                </a:solidFill>
                <a:latin typeface="Calibri"/>
                <a:ea typeface="Calibri"/>
                <a:cs typeface="Calibri"/>
                <a:sym typeface="Calibri"/>
              </a:rPr>
              <a:t>) </a:t>
            </a:r>
          </a:p>
          <a:p>
            <a:pPr marL="1143000" lvl="2" indent="-228600">
              <a:lnSpc>
                <a:spcPct val="90000"/>
              </a:lnSpc>
              <a:buClr>
                <a:srgbClr val="0000FF"/>
              </a:buClr>
              <a:buFont typeface="Arial"/>
              <a:buChar char="»"/>
            </a:pPr>
            <a:r>
              <a:rPr lang="en-IN" sz="2000" dirty="0">
                <a:solidFill>
                  <a:srgbClr val="0000FF"/>
                </a:solidFill>
              </a:rPr>
              <a:t>DS 291 Aug 3:1 Finite Elements: Theory and Algorithms (SG) </a:t>
            </a:r>
          </a:p>
          <a:p>
            <a:pPr marL="0" indent="0">
              <a:lnSpc>
                <a:spcPct val="90000"/>
              </a:lnSpc>
              <a:buClr>
                <a:srgbClr val="0000FF"/>
              </a:buClr>
              <a:buNone/>
            </a:pPr>
            <a:endParaRPr lang="en-US" sz="2800" b="1" i="0" u="none" strike="noStrike" cap="none" dirty="0">
              <a:solidFill>
                <a:schemeClr val="dk1"/>
              </a:solidFill>
              <a:latin typeface="Calibri"/>
              <a:ea typeface="Calibri"/>
              <a:cs typeface="Calibri"/>
              <a:sym typeface="Calibri"/>
            </a:endParaRPr>
          </a:p>
          <a:p>
            <a:pPr marL="0" indent="0">
              <a:lnSpc>
                <a:spcPct val="90000"/>
              </a:lnSpc>
              <a:buClr>
                <a:srgbClr val="0000FF"/>
              </a:buClr>
              <a:buNone/>
            </a:pPr>
            <a:r>
              <a:rPr lang="en-US" sz="2800" b="1" i="0" u="none" strike="noStrike" cap="none" dirty="0">
                <a:solidFill>
                  <a:schemeClr val="dk1"/>
                </a:solidFill>
                <a:latin typeface="Calibri"/>
                <a:ea typeface="Calibri"/>
                <a:cs typeface="Calibri"/>
                <a:sym typeface="Calibri"/>
              </a:rPr>
              <a:t>Total</a:t>
            </a:r>
            <a:r>
              <a:rPr lang="en-US" sz="2800" b="1" dirty="0"/>
              <a:t>:</a:t>
            </a:r>
            <a:r>
              <a:rPr lang="en-US" sz="2800" b="1" i="0" u="none" strike="noStrike" cap="none" dirty="0">
                <a:solidFill>
                  <a:schemeClr val="dk1"/>
                </a:solidFill>
                <a:latin typeface="Calibri"/>
                <a:ea typeface="Calibri"/>
                <a:cs typeface="Calibri"/>
                <a:sym typeface="Calibri"/>
              </a:rPr>
              <a:t> 1</a:t>
            </a:r>
            <a:r>
              <a:rPr lang="en-US" sz="2800" b="1" dirty="0"/>
              <a:t>8</a:t>
            </a:r>
            <a:r>
              <a:rPr lang="en-US" sz="2800" b="1" i="0" u="none" strike="noStrike" cap="none" dirty="0">
                <a:solidFill>
                  <a:schemeClr val="dk1"/>
                </a:solidFill>
                <a:latin typeface="Calibri"/>
                <a:ea typeface="Calibri"/>
                <a:cs typeface="Calibri"/>
                <a:sym typeface="Calibri"/>
              </a:rPr>
              <a:t> credits </a:t>
            </a:r>
            <a:r>
              <a:rPr lang="en-US" sz="2000" b="1" i="0" u="none" strike="noStrike" cap="none" dirty="0">
                <a:solidFill>
                  <a:srgbClr val="FF0000"/>
                </a:solidFill>
                <a:latin typeface="Calibri"/>
                <a:ea typeface="Calibri"/>
                <a:cs typeface="Calibri"/>
                <a:sym typeface="Calibri"/>
              </a:rPr>
              <a:t>(</a:t>
            </a:r>
            <a:r>
              <a:rPr lang="en-US" sz="2000" b="1" dirty="0">
                <a:solidFill>
                  <a:srgbClr val="FF0000"/>
                </a:solidFill>
              </a:rPr>
              <a:t>Minimum of</a:t>
            </a:r>
            <a:r>
              <a:rPr lang="en-US" sz="2000" b="1" i="0" u="none" strike="noStrike" cap="none" dirty="0">
                <a:solidFill>
                  <a:srgbClr val="FF0000"/>
                </a:solidFill>
                <a:latin typeface="Calibri"/>
                <a:ea typeface="Calibri"/>
                <a:cs typeface="Calibri"/>
                <a:sym typeface="Calibri"/>
              </a:rPr>
              <a:t> 31 credits are mandatory to be completed </a:t>
            </a:r>
            <a:r>
              <a:rPr lang="en-US" sz="2000" b="1" dirty="0">
                <a:solidFill>
                  <a:srgbClr val="FF0000"/>
                </a:solidFill>
              </a:rPr>
              <a:t>in</a:t>
            </a:r>
            <a:r>
              <a:rPr lang="en-US" sz="2000" b="1" i="0" u="none" strike="noStrike" cap="none" dirty="0">
                <a:solidFill>
                  <a:srgbClr val="FF0000"/>
                </a:solidFill>
                <a:latin typeface="Calibri"/>
                <a:ea typeface="Calibri"/>
                <a:cs typeface="Calibri"/>
                <a:sym typeface="Calibri"/>
              </a:rPr>
              <a:t> the first year with a minimum of 15 credits in the first semester.</a:t>
            </a:r>
            <a:r>
              <a:rPr lang="en-US" sz="2000" b="1" dirty="0">
                <a:solidFill>
                  <a:srgbClr val="FF0000"/>
                </a:solidFill>
              </a:rPr>
              <a:t>)</a:t>
            </a: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2"/>
          <p:cNvSpPr txBox="1">
            <a:spLocks noGrp="1"/>
          </p:cNvSpPr>
          <p:nvPr>
            <p:ph type="title"/>
          </p:nvPr>
        </p:nvSpPr>
        <p:spPr>
          <a:xfrm>
            <a:off x="457200" y="53578"/>
            <a:ext cx="8229600" cy="857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600" b="1" i="0" u="none" strike="noStrike" cap="none">
                <a:solidFill>
                  <a:srgbClr val="008000"/>
                </a:solidFill>
                <a:latin typeface="Calibri"/>
                <a:ea typeface="Calibri"/>
                <a:cs typeface="Calibri"/>
                <a:sym typeface="Calibri"/>
              </a:rPr>
              <a:t>M.Tech. (CDS) </a:t>
            </a:r>
            <a:br>
              <a:rPr lang="en" sz="3600" b="1" i="0" u="none" strike="noStrike" cap="none">
                <a:solidFill>
                  <a:srgbClr val="008000"/>
                </a:solidFill>
                <a:latin typeface="Calibri"/>
                <a:ea typeface="Calibri"/>
                <a:cs typeface="Calibri"/>
                <a:sym typeface="Calibri"/>
              </a:rPr>
            </a:br>
            <a:r>
              <a:rPr lang="en" sz="3600" b="1" i="0" u="none" strike="noStrike" cap="none">
                <a:solidFill>
                  <a:srgbClr val="008000"/>
                </a:solidFill>
                <a:latin typeface="Calibri"/>
                <a:ea typeface="Calibri"/>
                <a:cs typeface="Calibri"/>
                <a:sym typeface="Calibri"/>
              </a:rPr>
              <a:t>Typical Course Plan</a:t>
            </a:r>
            <a:endParaRPr sz="3600" b="0" i="0" u="none" strike="noStrike" cap="none">
              <a:solidFill>
                <a:schemeClr val="dk1"/>
              </a:solidFill>
              <a:latin typeface="Calibri"/>
              <a:ea typeface="Calibri"/>
              <a:cs typeface="Calibri"/>
              <a:sym typeface="Calibri"/>
            </a:endParaRPr>
          </a:p>
        </p:txBody>
      </p:sp>
      <p:sp>
        <p:nvSpPr>
          <p:cNvPr id="180" name="Google Shape;180;p32"/>
          <p:cNvSpPr txBox="1">
            <a:spLocks noGrp="1"/>
          </p:cNvSpPr>
          <p:nvPr>
            <p:ph type="sldNum" idx="12"/>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en" sz="1200" b="0" i="0" u="none" strike="noStrike" cap="none">
                <a:solidFill>
                  <a:srgbClr val="888888"/>
                </a:solidFill>
                <a:latin typeface="Calibri"/>
                <a:ea typeface="Calibri"/>
                <a:cs typeface="Calibri"/>
                <a:sym typeface="Calibri"/>
              </a:rPr>
              <a:t>8</a:t>
            </a:fld>
            <a:endParaRPr sz="1200" b="0" i="0" u="none" strike="noStrike" cap="none">
              <a:solidFill>
                <a:srgbClr val="888888"/>
              </a:solidFill>
              <a:latin typeface="Calibri"/>
              <a:ea typeface="Calibri"/>
              <a:cs typeface="Calibri"/>
              <a:sym typeface="Calibri"/>
            </a:endParaRPr>
          </a:p>
        </p:txBody>
      </p:sp>
      <p:sp>
        <p:nvSpPr>
          <p:cNvPr id="181" name="Google Shape;181;p32"/>
          <p:cNvSpPr txBox="1">
            <a:spLocks noGrp="1"/>
          </p:cNvSpPr>
          <p:nvPr>
            <p:ph type="body" idx="1"/>
          </p:nvPr>
        </p:nvSpPr>
        <p:spPr>
          <a:xfrm>
            <a:off x="152400" y="948607"/>
            <a:ext cx="8839200" cy="33945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Font typeface="Arial"/>
              <a:buNone/>
            </a:pPr>
            <a:r>
              <a:rPr lang="en" sz="2800" b="0" i="0" u="none" strike="noStrike" cap="none" dirty="0">
                <a:solidFill>
                  <a:schemeClr val="dk1"/>
                </a:solidFill>
                <a:latin typeface="Calibri"/>
                <a:ea typeface="Calibri"/>
                <a:cs typeface="Calibri"/>
                <a:sym typeface="Calibri"/>
              </a:rPr>
              <a:t>Second Semester (Jan-Apr 20</a:t>
            </a:r>
            <a:r>
              <a:rPr lang="en" sz="2800" dirty="0"/>
              <a:t>20</a:t>
            </a:r>
            <a:r>
              <a:rPr lang="en" sz="2800" b="0" i="0" u="none" strike="noStrike" cap="none" dirty="0">
                <a:solidFill>
                  <a:schemeClr val="dk1"/>
                </a:solidFill>
                <a:latin typeface="Calibri"/>
                <a:ea typeface="Calibri"/>
                <a:cs typeface="Calibri"/>
                <a:sym typeface="Calibri"/>
              </a:rPr>
              <a:t>)</a:t>
            </a:r>
            <a:endParaRPr dirty="0"/>
          </a:p>
          <a:p>
            <a:pPr marL="1143000" marR="0" lvl="2" indent="-228600" algn="l" rtl="0">
              <a:lnSpc>
                <a:spcPct val="90000"/>
              </a:lnSpc>
              <a:spcBef>
                <a:spcPts val="480"/>
              </a:spcBef>
              <a:spcAft>
                <a:spcPts val="0"/>
              </a:spcAft>
              <a:buClr>
                <a:srgbClr val="FF0000"/>
              </a:buClr>
              <a:buSzPts val="2400"/>
              <a:buFont typeface="Arial"/>
              <a:buChar char="•"/>
            </a:pPr>
            <a:r>
              <a:rPr lang="en" sz="2400" b="0" i="0" u="none" strike="noStrike" cap="none" dirty="0">
                <a:solidFill>
                  <a:srgbClr val="FF0000"/>
                </a:solidFill>
                <a:latin typeface="Calibri"/>
                <a:ea typeface="Calibri"/>
                <a:cs typeface="Calibri"/>
                <a:sym typeface="Calibri"/>
              </a:rPr>
              <a:t>DS 294 JAN 3:0 Data Analysis and Visualization (AC) </a:t>
            </a:r>
            <a:endParaRPr sz="3600" b="0" i="0" u="none" strike="noStrike" cap="none" dirty="0">
              <a:solidFill>
                <a:srgbClr val="FF0000"/>
              </a:solidFill>
              <a:latin typeface="Calibri"/>
              <a:ea typeface="Calibri"/>
              <a:cs typeface="Calibri"/>
              <a:sym typeface="Calibri"/>
            </a:endParaRPr>
          </a:p>
          <a:p>
            <a:pPr marL="1143000" marR="0" lvl="2" indent="-228600" algn="l" rtl="0">
              <a:lnSpc>
                <a:spcPct val="90000"/>
              </a:lnSpc>
              <a:spcBef>
                <a:spcPts val="480"/>
              </a:spcBef>
              <a:spcAft>
                <a:spcPts val="0"/>
              </a:spcAft>
              <a:buClr>
                <a:srgbClr val="00703C"/>
              </a:buClr>
              <a:buSzPts val="2400"/>
              <a:buFont typeface="Arial"/>
              <a:buChar char="•"/>
            </a:pPr>
            <a:r>
              <a:rPr lang="en" sz="2400" b="0" i="0" u="none" strike="noStrike" cap="none" dirty="0">
                <a:solidFill>
                  <a:srgbClr val="00703C"/>
                </a:solidFill>
                <a:latin typeface="Calibri"/>
                <a:ea typeface="Calibri"/>
                <a:cs typeface="Calibri"/>
                <a:sym typeface="Calibri"/>
              </a:rPr>
              <a:t>Soft Core Courses (minimum 2 courses)</a:t>
            </a:r>
            <a:endParaRPr dirty="0"/>
          </a:p>
          <a:p>
            <a:pPr marL="1600200" marR="0" lvl="3" indent="-228600" algn="l" rtl="0">
              <a:lnSpc>
                <a:spcPct val="90000"/>
              </a:lnSpc>
              <a:spcBef>
                <a:spcPts val="400"/>
              </a:spcBef>
              <a:spcAft>
                <a:spcPts val="0"/>
              </a:spcAft>
              <a:buClr>
                <a:srgbClr val="00703C"/>
              </a:buClr>
              <a:buSzPts val="2000"/>
              <a:buFont typeface="Arial"/>
              <a:buChar char="–"/>
            </a:pPr>
            <a:r>
              <a:rPr lang="en" sz="2000" b="0" i="0" u="none" strike="noStrike" cap="none" dirty="0">
                <a:solidFill>
                  <a:srgbClr val="00703C"/>
                </a:solidFill>
                <a:latin typeface="Calibri"/>
                <a:ea typeface="Calibri"/>
                <a:cs typeface="Calibri"/>
                <a:sym typeface="Calibri"/>
              </a:rPr>
              <a:t>Ex: </a:t>
            </a:r>
            <a:endParaRPr dirty="0"/>
          </a:p>
          <a:p>
            <a:pPr marL="2057400" marR="0" lvl="4" indent="-228600" algn="l" rtl="0">
              <a:lnSpc>
                <a:spcPct val="90000"/>
              </a:lnSpc>
              <a:spcBef>
                <a:spcPts val="400"/>
              </a:spcBef>
              <a:spcAft>
                <a:spcPts val="0"/>
              </a:spcAft>
              <a:buClr>
                <a:srgbClr val="00703C"/>
              </a:buClr>
              <a:buSzPts val="2000"/>
              <a:buFont typeface="Arial"/>
              <a:buChar char="»"/>
            </a:pPr>
            <a:r>
              <a:rPr lang="en" sz="2000" b="0" i="0" u="none" strike="noStrike" cap="none" dirty="0">
                <a:solidFill>
                  <a:srgbClr val="00703C"/>
                </a:solidFill>
                <a:latin typeface="Calibri"/>
                <a:ea typeface="Calibri"/>
                <a:cs typeface="Calibri"/>
                <a:sym typeface="Calibri"/>
              </a:rPr>
              <a:t>DS 256 JAN 3:1 Scalable Systems for Data Science (YS) </a:t>
            </a:r>
            <a:endParaRPr sz="2000" b="0" i="0" u="none" strike="noStrike" cap="none" dirty="0">
              <a:solidFill>
                <a:srgbClr val="00703C"/>
              </a:solidFill>
              <a:latin typeface="Calibri"/>
              <a:ea typeface="Calibri"/>
              <a:cs typeface="Calibri"/>
              <a:sym typeface="Calibri"/>
            </a:endParaRPr>
          </a:p>
          <a:p>
            <a:pPr marL="2057400" marR="0" lvl="4" indent="-228600" algn="l" rtl="0">
              <a:lnSpc>
                <a:spcPct val="90000"/>
              </a:lnSpc>
              <a:spcBef>
                <a:spcPts val="400"/>
              </a:spcBef>
              <a:spcAft>
                <a:spcPts val="0"/>
              </a:spcAft>
              <a:buClr>
                <a:srgbClr val="00703C"/>
              </a:buClr>
              <a:buSzPts val="2000"/>
              <a:buFont typeface="Arial"/>
              <a:buChar char="»"/>
            </a:pPr>
            <a:r>
              <a:rPr lang="en" sz="2000" b="0" i="0" u="none" strike="noStrike" cap="none" dirty="0">
                <a:solidFill>
                  <a:srgbClr val="00703C"/>
                </a:solidFill>
                <a:latin typeface="Calibri"/>
                <a:ea typeface="Calibri"/>
                <a:cs typeface="Calibri"/>
                <a:sym typeface="Calibri"/>
              </a:rPr>
              <a:t>DS 295 JAN 3:1 Parallel Programming (SV) </a:t>
            </a:r>
            <a:endParaRPr sz="2000" b="0" i="0" u="none" strike="noStrike" cap="none" dirty="0">
              <a:solidFill>
                <a:srgbClr val="00703C"/>
              </a:solidFill>
              <a:latin typeface="Calibri"/>
              <a:ea typeface="Calibri"/>
              <a:cs typeface="Calibri"/>
              <a:sym typeface="Calibri"/>
            </a:endParaRPr>
          </a:p>
          <a:p>
            <a:pPr marL="1143000" marR="0" lvl="2" indent="-228600" algn="l" rtl="0">
              <a:lnSpc>
                <a:spcPct val="90000"/>
              </a:lnSpc>
              <a:spcBef>
                <a:spcPts val="480"/>
              </a:spcBef>
              <a:spcAft>
                <a:spcPts val="0"/>
              </a:spcAft>
              <a:buClr>
                <a:srgbClr val="0000FF"/>
              </a:buClr>
              <a:buSzPts val="2400"/>
              <a:buFont typeface="Arial"/>
              <a:buChar char="•"/>
            </a:pPr>
            <a:r>
              <a:rPr lang="en" sz="2400" b="0" i="0" u="none" strike="noStrike" cap="none" dirty="0">
                <a:solidFill>
                  <a:srgbClr val="0000FF"/>
                </a:solidFill>
                <a:latin typeface="Calibri"/>
                <a:ea typeface="Calibri"/>
                <a:cs typeface="Calibri"/>
                <a:sym typeface="Calibri"/>
              </a:rPr>
              <a:t>Minimum One elective/softcore course</a:t>
            </a:r>
            <a:endParaRPr dirty="0"/>
          </a:p>
          <a:p>
            <a:pPr marL="1600200" marR="0" lvl="3" indent="-228600" algn="l" rtl="0">
              <a:lnSpc>
                <a:spcPct val="90000"/>
              </a:lnSpc>
              <a:spcBef>
                <a:spcPts val="400"/>
              </a:spcBef>
              <a:spcAft>
                <a:spcPts val="0"/>
              </a:spcAft>
              <a:buClr>
                <a:srgbClr val="0000FF"/>
              </a:buClr>
              <a:buSzPts val="2000"/>
              <a:buFont typeface="Arial"/>
              <a:buChar char="–"/>
            </a:pPr>
            <a:r>
              <a:rPr lang="en" sz="2000" b="0" i="0" u="none" strike="noStrike" cap="none" dirty="0">
                <a:solidFill>
                  <a:srgbClr val="0000FF"/>
                </a:solidFill>
                <a:latin typeface="Calibri"/>
                <a:ea typeface="Calibri"/>
                <a:cs typeface="Calibri"/>
                <a:sym typeface="Calibri"/>
              </a:rPr>
              <a:t>Ex: </a:t>
            </a:r>
            <a:r>
              <a:rPr lang="en" dirty="0">
                <a:solidFill>
                  <a:srgbClr val="0000FF"/>
                </a:solidFill>
              </a:rPr>
              <a:t>DS 265 JAN 3:1 </a:t>
            </a:r>
            <a:r>
              <a:rPr lang="en-IN" dirty="0">
                <a:solidFill>
                  <a:srgbClr val="0000FF"/>
                </a:solidFill>
              </a:rPr>
              <a:t>Deep Learning for Computer Vision </a:t>
            </a:r>
            <a:r>
              <a:rPr lang="en" dirty="0">
                <a:solidFill>
                  <a:srgbClr val="0000FF"/>
                </a:solidFill>
              </a:rPr>
              <a:t>(</a:t>
            </a:r>
            <a:r>
              <a:rPr lang="en-IN" dirty="0">
                <a:solidFill>
                  <a:srgbClr val="0000FF"/>
                </a:solidFill>
              </a:rPr>
              <a:t>RVB/AC</a:t>
            </a:r>
            <a:r>
              <a:rPr lang="en" dirty="0">
                <a:solidFill>
                  <a:srgbClr val="0000FF"/>
                </a:solidFill>
              </a:rPr>
              <a:t>)</a:t>
            </a:r>
          </a:p>
          <a:p>
            <a:pPr marL="1600200" marR="0" lvl="3" indent="-228600" algn="l" rtl="0">
              <a:lnSpc>
                <a:spcPct val="90000"/>
              </a:lnSpc>
              <a:spcBef>
                <a:spcPts val="400"/>
              </a:spcBef>
              <a:spcAft>
                <a:spcPts val="0"/>
              </a:spcAft>
              <a:buClr>
                <a:srgbClr val="0000FF"/>
              </a:buClr>
              <a:buSzPts val="2000"/>
              <a:buFont typeface="Arial"/>
              <a:buChar char="–"/>
            </a:pPr>
            <a:endParaRPr dirty="0"/>
          </a:p>
          <a:p>
            <a:pPr marL="0" marR="0" lvl="3" indent="0" algn="l" rtl="0">
              <a:lnSpc>
                <a:spcPct val="90000"/>
              </a:lnSpc>
              <a:spcBef>
                <a:spcPts val="560"/>
              </a:spcBef>
              <a:spcAft>
                <a:spcPts val="0"/>
              </a:spcAft>
              <a:buClr>
                <a:schemeClr val="dk1"/>
              </a:buClr>
              <a:buFont typeface="Arial"/>
              <a:buNone/>
            </a:pPr>
            <a:r>
              <a:rPr lang="en" sz="2800" b="1" i="0" u="none" strike="noStrike" cap="none" dirty="0">
                <a:solidFill>
                  <a:schemeClr val="dk1"/>
                </a:solidFill>
                <a:latin typeface="Calibri"/>
                <a:ea typeface="Calibri"/>
                <a:cs typeface="Calibri"/>
                <a:sym typeface="Calibri"/>
              </a:rPr>
              <a:t>Total</a:t>
            </a:r>
            <a:r>
              <a:rPr lang="en" sz="2800" b="1" dirty="0"/>
              <a:t>:</a:t>
            </a:r>
            <a:r>
              <a:rPr lang="en" sz="2800" b="1" i="0" u="none" strike="noStrike" cap="none" dirty="0">
                <a:solidFill>
                  <a:schemeClr val="dk1"/>
                </a:solidFill>
                <a:latin typeface="Calibri"/>
                <a:ea typeface="Calibri"/>
                <a:cs typeface="Calibri"/>
                <a:sym typeface="Calibri"/>
              </a:rPr>
              <a:t> 16 credits </a:t>
            </a:r>
            <a:r>
              <a:rPr lang="en" sz="1800" b="1" dirty="0">
                <a:solidFill>
                  <a:srgbClr val="FF0000"/>
                </a:solidFill>
              </a:rPr>
              <a:t>(Minimum of 31 credits are mandatory to be completed in the first year with a minimum of 15 credits in the first semester. </a:t>
            </a:r>
            <a:r>
              <a:rPr lang="en" sz="1800" b="1" i="0" u="none" strike="noStrike" cap="none" dirty="0">
                <a:solidFill>
                  <a:srgbClr val="FF0000"/>
                </a:solidFill>
                <a:latin typeface="Calibri"/>
                <a:ea typeface="Calibri"/>
                <a:cs typeface="Calibri"/>
                <a:sym typeface="Calibri"/>
              </a:rPr>
              <a:t>IMPORTANT: </a:t>
            </a:r>
            <a:r>
              <a:rPr lang="en" sz="1800" b="1" dirty="0">
                <a:solidFill>
                  <a:srgbClr val="FF0000"/>
                </a:solidFill>
              </a:rPr>
              <a:t>Scholarship will be stopped for failure to meet 1 year credit requirement)</a:t>
            </a:r>
            <a:endParaRPr sz="1800" b="1" i="0" u="none" strike="noStrike" cap="none" dirty="0">
              <a:solidFill>
                <a:schemeClr val="dk1"/>
              </a:solidFill>
              <a:latin typeface="Calibri"/>
              <a:ea typeface="Calibri"/>
              <a:cs typeface="Calibri"/>
              <a:sym typeface="Calibri"/>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3"/>
          <p:cNvSpPr txBox="1">
            <a:spLocks noGrp="1"/>
          </p:cNvSpPr>
          <p:nvPr>
            <p:ph type="title"/>
          </p:nvPr>
        </p:nvSpPr>
        <p:spPr>
          <a:xfrm>
            <a:off x="409300" y="284903"/>
            <a:ext cx="8229600" cy="857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600" b="1" i="0" u="none" strike="noStrike" cap="none">
                <a:solidFill>
                  <a:srgbClr val="008000"/>
                </a:solidFill>
                <a:latin typeface="Calibri"/>
                <a:ea typeface="Calibri"/>
                <a:cs typeface="Calibri"/>
                <a:sym typeface="Calibri"/>
              </a:rPr>
              <a:t>M.Tech. (CDS) </a:t>
            </a:r>
            <a:endParaRPr sz="3600" b="1" i="0" u="none" strike="noStrike" cap="none">
              <a:solidFill>
                <a:srgbClr val="008000"/>
              </a:solidFill>
              <a:latin typeface="Calibri"/>
              <a:ea typeface="Calibri"/>
              <a:cs typeface="Calibri"/>
              <a:sym typeface="Calibri"/>
            </a:endParaRPr>
          </a:p>
          <a:p>
            <a:pPr marL="0" marR="0" lvl="0" indent="0" algn="ctr" rtl="0">
              <a:spcBef>
                <a:spcPts val="0"/>
              </a:spcBef>
              <a:spcAft>
                <a:spcPts val="0"/>
              </a:spcAft>
              <a:buClr>
                <a:srgbClr val="008000"/>
              </a:buClr>
              <a:buFont typeface="Calibri"/>
              <a:buNone/>
            </a:pPr>
            <a:r>
              <a:rPr lang="en" sz="3600" b="1" i="0" u="none" strike="noStrike" cap="none">
                <a:solidFill>
                  <a:srgbClr val="008000"/>
                </a:solidFill>
                <a:latin typeface="Calibri"/>
                <a:ea typeface="Calibri"/>
                <a:cs typeface="Calibri"/>
                <a:sym typeface="Calibri"/>
              </a:rPr>
              <a:t>Typical Course Plan </a:t>
            </a:r>
            <a:endParaRPr sz="3600" b="1" i="0" u="none" strike="noStrike" cap="none">
              <a:solidFill>
                <a:srgbClr val="008000"/>
              </a:solidFill>
              <a:latin typeface="Calibri"/>
              <a:ea typeface="Calibri"/>
              <a:cs typeface="Calibri"/>
              <a:sym typeface="Calibri"/>
            </a:endParaRPr>
          </a:p>
          <a:p>
            <a:pPr marL="0" marR="0" lvl="0" indent="0" algn="ctr" rtl="0">
              <a:spcBef>
                <a:spcPts val="0"/>
              </a:spcBef>
              <a:spcAft>
                <a:spcPts val="0"/>
              </a:spcAft>
              <a:buClr>
                <a:srgbClr val="008000"/>
              </a:buClr>
              <a:buFont typeface="Calibri"/>
              <a:buNone/>
            </a:pPr>
            <a:endParaRPr sz="3600" b="0" i="0" u="none" strike="noStrike" cap="none">
              <a:solidFill>
                <a:schemeClr val="dk1"/>
              </a:solidFill>
              <a:latin typeface="Calibri"/>
              <a:ea typeface="Calibri"/>
              <a:cs typeface="Calibri"/>
              <a:sym typeface="Calibri"/>
            </a:endParaRPr>
          </a:p>
        </p:txBody>
      </p:sp>
      <p:sp>
        <p:nvSpPr>
          <p:cNvPr id="187" name="Google Shape;187;p33"/>
          <p:cNvSpPr txBox="1">
            <a:spLocks noGrp="1"/>
          </p:cNvSpPr>
          <p:nvPr>
            <p:ph type="body" idx="1"/>
          </p:nvPr>
        </p:nvSpPr>
        <p:spPr>
          <a:xfrm>
            <a:off x="104500" y="981440"/>
            <a:ext cx="8839200" cy="33945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rgbClr val="FF0000"/>
              </a:buClr>
              <a:buSzPts val="2590"/>
              <a:buFont typeface="Arial"/>
              <a:buChar char="•"/>
            </a:pPr>
            <a:r>
              <a:rPr lang="en" sz="2590" b="0" i="0" u="none" strike="noStrike" cap="none" dirty="0">
                <a:solidFill>
                  <a:srgbClr val="FF0000"/>
                </a:solidFill>
                <a:latin typeface="Calibri"/>
                <a:ea typeface="Calibri"/>
                <a:cs typeface="Calibri"/>
                <a:sym typeface="Calibri"/>
              </a:rPr>
              <a:t>Dissertation: 28 credits (from May 20</a:t>
            </a:r>
            <a:r>
              <a:rPr lang="en" sz="2590" dirty="0">
                <a:solidFill>
                  <a:srgbClr val="FF0000"/>
                </a:solidFill>
              </a:rPr>
              <a:t>20</a:t>
            </a:r>
            <a:r>
              <a:rPr lang="en" sz="2590" b="0" i="0" u="none" strike="noStrike" cap="none" dirty="0">
                <a:solidFill>
                  <a:srgbClr val="FF0000"/>
                </a:solidFill>
                <a:latin typeface="Calibri"/>
                <a:ea typeface="Calibri"/>
                <a:cs typeface="Calibri"/>
                <a:sym typeface="Calibri"/>
              </a:rPr>
              <a:t> – Ju</a:t>
            </a:r>
            <a:r>
              <a:rPr lang="en" sz="2590" dirty="0">
                <a:solidFill>
                  <a:srgbClr val="FF0000"/>
                </a:solidFill>
              </a:rPr>
              <a:t>ne</a:t>
            </a:r>
            <a:r>
              <a:rPr lang="en" sz="2590" b="0" i="0" u="none" strike="noStrike" cap="none" dirty="0">
                <a:solidFill>
                  <a:srgbClr val="FF0000"/>
                </a:solidFill>
                <a:latin typeface="Calibri"/>
                <a:ea typeface="Calibri"/>
                <a:cs typeface="Calibri"/>
                <a:sym typeface="Calibri"/>
              </a:rPr>
              <a:t> 20</a:t>
            </a:r>
            <a:r>
              <a:rPr lang="en" sz="2590" dirty="0">
                <a:solidFill>
                  <a:srgbClr val="FF0000"/>
                </a:solidFill>
              </a:rPr>
              <a:t>21</a:t>
            </a:r>
            <a:r>
              <a:rPr lang="en" sz="2590" b="0" i="0" u="none" strike="noStrike" cap="none" dirty="0">
                <a:solidFill>
                  <a:srgbClr val="FF0000"/>
                </a:solidFill>
                <a:latin typeface="Calibri"/>
                <a:ea typeface="Calibri"/>
                <a:cs typeface="Calibri"/>
                <a:sym typeface="Calibri"/>
              </a:rPr>
              <a:t>)</a:t>
            </a:r>
            <a:endParaRPr dirty="0"/>
          </a:p>
          <a:p>
            <a:pPr marL="342900" marR="0" lvl="0" indent="-342900" algn="l" rtl="0">
              <a:lnSpc>
                <a:spcPct val="90000"/>
              </a:lnSpc>
              <a:spcBef>
                <a:spcPts val="518"/>
              </a:spcBef>
              <a:spcAft>
                <a:spcPts val="0"/>
              </a:spcAft>
              <a:buClr>
                <a:srgbClr val="0000FF"/>
              </a:buClr>
              <a:buSzPts val="2590"/>
              <a:buFont typeface="Arial"/>
              <a:buChar char="•"/>
            </a:pPr>
            <a:r>
              <a:rPr lang="en" sz="2590" b="0" i="0" u="none" strike="noStrike" cap="none" dirty="0">
                <a:solidFill>
                  <a:srgbClr val="0000FF"/>
                </a:solidFill>
                <a:latin typeface="Calibri"/>
                <a:ea typeface="Calibri"/>
                <a:cs typeface="Calibri"/>
                <a:sym typeface="Calibri"/>
              </a:rPr>
              <a:t>Third semester (Aug- Dec 20</a:t>
            </a:r>
            <a:r>
              <a:rPr lang="en" sz="2590" dirty="0">
                <a:solidFill>
                  <a:srgbClr val="0000FF"/>
                </a:solidFill>
              </a:rPr>
              <a:t>20</a:t>
            </a:r>
            <a:r>
              <a:rPr lang="en" sz="2590" b="0" i="0" u="none" strike="noStrike" cap="none" dirty="0">
                <a:solidFill>
                  <a:srgbClr val="0000FF"/>
                </a:solidFill>
                <a:latin typeface="Calibri"/>
                <a:ea typeface="Calibri"/>
                <a:cs typeface="Calibri"/>
                <a:sym typeface="Calibri"/>
              </a:rPr>
              <a:t>)</a:t>
            </a:r>
            <a:endParaRPr sz="2590" b="0" i="0" u="none" strike="noStrike" cap="none" dirty="0">
              <a:solidFill>
                <a:srgbClr val="0000FF"/>
              </a:solidFill>
              <a:latin typeface="Calibri"/>
              <a:ea typeface="Calibri"/>
              <a:cs typeface="Calibri"/>
              <a:sym typeface="Calibri"/>
            </a:endParaRPr>
          </a:p>
          <a:p>
            <a:pPr marL="742950" marR="0" lvl="1" indent="-297815" algn="l" rtl="0">
              <a:lnSpc>
                <a:spcPct val="90000"/>
              </a:lnSpc>
              <a:spcBef>
                <a:spcPts val="518"/>
              </a:spcBef>
              <a:spcAft>
                <a:spcPts val="0"/>
              </a:spcAft>
              <a:buClr>
                <a:srgbClr val="FF0000"/>
              </a:buClr>
              <a:buSzPts val="2590"/>
              <a:buFont typeface="Arial"/>
              <a:buChar char="–"/>
            </a:pPr>
            <a:r>
              <a:rPr lang="en" sz="2590" dirty="0">
                <a:solidFill>
                  <a:srgbClr val="FF0000"/>
                </a:solidFill>
              </a:rPr>
              <a:t>DS 200 AUG 0:1 Research Methods</a:t>
            </a:r>
            <a:endParaRPr sz="2590" dirty="0">
              <a:solidFill>
                <a:srgbClr val="FF0000"/>
              </a:solidFill>
            </a:endParaRPr>
          </a:p>
          <a:p>
            <a:pPr marL="742950" marR="0" lvl="1" indent="-259080" algn="l" rtl="0">
              <a:lnSpc>
                <a:spcPct val="90000"/>
              </a:lnSpc>
              <a:spcBef>
                <a:spcPts val="444"/>
              </a:spcBef>
              <a:spcAft>
                <a:spcPts val="0"/>
              </a:spcAft>
              <a:buClr>
                <a:srgbClr val="0000FF"/>
              </a:buClr>
              <a:buSzPts val="1800"/>
              <a:buFont typeface="Arial"/>
              <a:buChar char="–"/>
            </a:pPr>
            <a:r>
              <a:rPr lang="en" sz="1800" dirty="0">
                <a:solidFill>
                  <a:srgbClr val="0000FF"/>
                </a:solidFill>
              </a:rPr>
              <a:t>Register for DS 299: Dissertation</a:t>
            </a:r>
            <a:endParaRPr sz="1800" dirty="0">
              <a:solidFill>
                <a:srgbClr val="0000FF"/>
              </a:solidFill>
            </a:endParaRPr>
          </a:p>
          <a:p>
            <a:pPr marL="742950" marR="0" lvl="1" indent="-259080" algn="l" rtl="0">
              <a:lnSpc>
                <a:spcPct val="90000"/>
              </a:lnSpc>
              <a:spcBef>
                <a:spcPts val="444"/>
              </a:spcBef>
              <a:spcAft>
                <a:spcPts val="0"/>
              </a:spcAft>
              <a:buClr>
                <a:srgbClr val="0000FF"/>
              </a:buClr>
              <a:buSzPts val="1800"/>
              <a:buFont typeface="Arial"/>
              <a:buChar char="–"/>
            </a:pPr>
            <a:r>
              <a:rPr lang="en" sz="1800" b="0" i="0" u="none" strike="noStrike" cap="none" dirty="0">
                <a:solidFill>
                  <a:srgbClr val="0000FF"/>
                </a:solidFill>
                <a:latin typeface="Calibri"/>
                <a:ea typeface="Calibri"/>
                <a:cs typeface="Calibri"/>
                <a:sym typeface="Calibri"/>
              </a:rPr>
              <a:t>Rest credits (soft core/electives) in terms of courses (Not more than one course)</a:t>
            </a:r>
            <a:endParaRPr sz="1800" b="0" i="0" u="none" strike="noStrike" cap="none" dirty="0">
              <a:solidFill>
                <a:srgbClr val="0000FF"/>
              </a:solidFill>
              <a:latin typeface="Calibri"/>
              <a:ea typeface="Calibri"/>
              <a:cs typeface="Calibri"/>
              <a:sym typeface="Calibri"/>
            </a:endParaRPr>
          </a:p>
          <a:p>
            <a:pPr marL="1143000" marR="0" lvl="2" indent="-263525" algn="l" rtl="0">
              <a:lnSpc>
                <a:spcPct val="90000"/>
              </a:lnSpc>
              <a:spcBef>
                <a:spcPts val="370"/>
              </a:spcBef>
              <a:spcAft>
                <a:spcPts val="0"/>
              </a:spcAft>
              <a:buClr>
                <a:srgbClr val="0000FF"/>
              </a:buClr>
              <a:buSzPts val="2400"/>
              <a:buFont typeface="Arial"/>
              <a:buChar char="•"/>
            </a:pPr>
            <a:r>
              <a:rPr lang="en" b="0" i="0" u="none" strike="noStrike" cap="none" dirty="0">
                <a:solidFill>
                  <a:srgbClr val="0000FF"/>
                </a:solidFill>
                <a:latin typeface="Calibri"/>
                <a:ea typeface="Calibri"/>
                <a:cs typeface="Calibri"/>
                <a:sym typeface="Calibri"/>
              </a:rPr>
              <a:t>Ex: </a:t>
            </a:r>
            <a:endParaRPr dirty="0"/>
          </a:p>
          <a:p>
            <a:pPr marL="1600200" marR="0" lvl="3" indent="-274319" algn="l" rtl="0">
              <a:lnSpc>
                <a:spcPct val="90000"/>
              </a:lnSpc>
              <a:spcBef>
                <a:spcPts val="296"/>
              </a:spcBef>
              <a:spcAft>
                <a:spcPts val="0"/>
              </a:spcAft>
              <a:buClr>
                <a:srgbClr val="0000FF"/>
              </a:buClr>
              <a:buSzPts val="2200"/>
              <a:buFont typeface="Arial"/>
              <a:buChar char="–"/>
            </a:pPr>
            <a:r>
              <a:rPr lang="en" sz="2200" dirty="0">
                <a:solidFill>
                  <a:srgbClr val="0000FF"/>
                </a:solidFill>
              </a:rPr>
              <a:t>DS 211 AUG 3:0 Numerical Optimization (</a:t>
            </a:r>
            <a:r>
              <a:rPr lang="en-IN" sz="2200" dirty="0">
                <a:solidFill>
                  <a:srgbClr val="0000FF"/>
                </a:solidFill>
              </a:rPr>
              <a:t>DS</a:t>
            </a:r>
            <a:r>
              <a:rPr lang="en" sz="2200" dirty="0">
                <a:solidFill>
                  <a:srgbClr val="0000FF"/>
                </a:solidFill>
              </a:rPr>
              <a:t>)</a:t>
            </a:r>
            <a:endParaRPr sz="2200" dirty="0">
              <a:solidFill>
                <a:srgbClr val="0000FF"/>
              </a:solidFill>
            </a:endParaRPr>
          </a:p>
          <a:p>
            <a:pPr marL="1600200" marR="0" lvl="3" indent="-274319" algn="l" rtl="0">
              <a:lnSpc>
                <a:spcPct val="90000"/>
              </a:lnSpc>
              <a:spcBef>
                <a:spcPts val="296"/>
              </a:spcBef>
              <a:spcAft>
                <a:spcPts val="0"/>
              </a:spcAft>
              <a:buClr>
                <a:srgbClr val="0000FF"/>
              </a:buClr>
              <a:buSzPts val="2200"/>
              <a:buFont typeface="Arial"/>
              <a:buChar char="–"/>
            </a:pPr>
            <a:r>
              <a:rPr lang="en" sz="2200" b="0" i="0" u="none" strike="noStrike" cap="none" dirty="0">
                <a:solidFill>
                  <a:srgbClr val="0000FF"/>
                </a:solidFill>
                <a:latin typeface="Calibri"/>
                <a:ea typeface="Calibri"/>
                <a:cs typeface="Calibri"/>
                <a:sym typeface="Calibri"/>
              </a:rPr>
              <a:t>DS 290 AUG 3:0 </a:t>
            </a:r>
            <a:r>
              <a:rPr lang="en-IN" sz="2200" b="0" i="0" u="none" strike="noStrike" cap="none" dirty="0">
                <a:solidFill>
                  <a:srgbClr val="0000FF"/>
                </a:solidFill>
                <a:latin typeface="Calibri"/>
                <a:ea typeface="Calibri"/>
                <a:cs typeface="Calibri"/>
                <a:sym typeface="Calibri"/>
              </a:rPr>
              <a:t>Modelling and Simulation (SR)</a:t>
            </a:r>
            <a:endParaRPr sz="2200" b="0" i="0" u="none" strike="noStrike" cap="none" dirty="0">
              <a:solidFill>
                <a:srgbClr val="0000FF"/>
              </a:solidFill>
              <a:latin typeface="Calibri"/>
              <a:ea typeface="Calibri"/>
              <a:cs typeface="Calibri"/>
              <a:sym typeface="Calibri"/>
            </a:endParaRPr>
          </a:p>
          <a:p>
            <a:pPr marL="342900" marR="0" lvl="0" indent="-342900" algn="l" rtl="0">
              <a:lnSpc>
                <a:spcPct val="90000"/>
              </a:lnSpc>
              <a:spcBef>
                <a:spcPts val="518"/>
              </a:spcBef>
              <a:spcAft>
                <a:spcPts val="0"/>
              </a:spcAft>
              <a:buClr>
                <a:srgbClr val="0000FF"/>
              </a:buClr>
              <a:buSzPts val="2590"/>
              <a:buFont typeface="Arial"/>
              <a:buChar char="•"/>
            </a:pPr>
            <a:r>
              <a:rPr lang="en" sz="2590" b="0" i="0" u="none" strike="noStrike" cap="none" dirty="0">
                <a:solidFill>
                  <a:srgbClr val="0000FF"/>
                </a:solidFill>
                <a:latin typeface="Calibri"/>
                <a:ea typeface="Calibri"/>
                <a:cs typeface="Calibri"/>
                <a:sym typeface="Calibri"/>
              </a:rPr>
              <a:t>Fourth semester (Jan- </a:t>
            </a:r>
            <a:r>
              <a:rPr lang="en" sz="2590" dirty="0">
                <a:solidFill>
                  <a:srgbClr val="0000FF"/>
                </a:solidFill>
              </a:rPr>
              <a:t>June</a:t>
            </a:r>
            <a:r>
              <a:rPr lang="en" sz="2590" b="0" i="0" u="none" strike="noStrike" cap="none" dirty="0">
                <a:solidFill>
                  <a:srgbClr val="0000FF"/>
                </a:solidFill>
                <a:latin typeface="Calibri"/>
                <a:ea typeface="Calibri"/>
                <a:cs typeface="Calibri"/>
                <a:sym typeface="Calibri"/>
              </a:rPr>
              <a:t> 20</a:t>
            </a:r>
            <a:r>
              <a:rPr lang="en" sz="2590" dirty="0">
                <a:solidFill>
                  <a:srgbClr val="0000FF"/>
                </a:solidFill>
              </a:rPr>
              <a:t>20</a:t>
            </a:r>
            <a:r>
              <a:rPr lang="en" sz="2590" b="0" i="0" u="none" strike="noStrike" cap="none" dirty="0">
                <a:solidFill>
                  <a:srgbClr val="0000FF"/>
                </a:solidFill>
                <a:latin typeface="Calibri"/>
                <a:ea typeface="Calibri"/>
                <a:cs typeface="Calibri"/>
                <a:sym typeface="Calibri"/>
              </a:rPr>
              <a:t>)</a:t>
            </a:r>
            <a:endParaRPr dirty="0"/>
          </a:p>
          <a:p>
            <a:pPr marL="742950" marR="0" lvl="1" indent="-285750" algn="l" rtl="0">
              <a:lnSpc>
                <a:spcPct val="90000"/>
              </a:lnSpc>
              <a:spcBef>
                <a:spcPts val="444"/>
              </a:spcBef>
              <a:spcAft>
                <a:spcPts val="0"/>
              </a:spcAft>
              <a:buClr>
                <a:srgbClr val="0000FF"/>
              </a:buClr>
              <a:buSzPts val="2220"/>
              <a:buFont typeface="Arial"/>
              <a:buChar char="–"/>
            </a:pPr>
            <a:r>
              <a:rPr lang="en" sz="2220" b="0" i="0" u="none" strike="noStrike" cap="none" dirty="0">
                <a:solidFill>
                  <a:srgbClr val="0000FF"/>
                </a:solidFill>
                <a:latin typeface="Calibri"/>
                <a:ea typeface="Calibri"/>
                <a:cs typeface="Calibri"/>
                <a:sym typeface="Calibri"/>
              </a:rPr>
              <a:t>Dissertation DS 299</a:t>
            </a:r>
            <a:endParaRPr dirty="0"/>
          </a:p>
        </p:txBody>
      </p:sp>
      <p:sp>
        <p:nvSpPr>
          <p:cNvPr id="188" name="Google Shape;188;p33"/>
          <p:cNvSpPr txBox="1">
            <a:spLocks noGrp="1"/>
          </p:cNvSpPr>
          <p:nvPr>
            <p:ph type="sldNum" idx="12"/>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en" sz="1200" b="0" i="0" u="none" strike="noStrike" cap="none">
                <a:solidFill>
                  <a:srgbClr val="888888"/>
                </a:solidFill>
                <a:latin typeface="Calibri"/>
                <a:ea typeface="Calibri"/>
                <a:cs typeface="Calibri"/>
                <a:sym typeface="Calibri"/>
              </a:rPr>
              <a:t>9</a:t>
            </a:fld>
            <a:endParaRPr sz="1200" b="0" i="0" u="none" strike="noStrike" cap="none">
              <a:solidFill>
                <a:srgbClr val="888888"/>
              </a:solidFill>
              <a:latin typeface="Calibri"/>
              <a:ea typeface="Calibri"/>
              <a:cs typeface="Calibri"/>
              <a:sym typeface="Calibri"/>
            </a:endParaRPr>
          </a:p>
        </p:txBody>
      </p:sp>
      <p:sp>
        <p:nvSpPr>
          <p:cNvPr id="189" name="Google Shape;189;p33"/>
          <p:cNvSpPr txBox="1"/>
          <p:nvPr/>
        </p:nvSpPr>
        <p:spPr>
          <a:xfrm>
            <a:off x="5388750" y="4407675"/>
            <a:ext cx="3000000" cy="706200"/>
          </a:xfrm>
          <a:prstGeom prst="rect">
            <a:avLst/>
          </a:prstGeom>
          <a:noFill/>
          <a:ln>
            <a:noFill/>
          </a:ln>
        </p:spPr>
        <p:txBody>
          <a:bodyPr spcFirstLastPara="1" wrap="square" lIns="91425" tIns="91425" rIns="91425" bIns="91425" anchor="ctr" anchorCtr="0">
            <a:noAutofit/>
          </a:bodyPr>
          <a:lstStyle/>
          <a:p>
            <a:pPr marL="0" lvl="0" indent="0" algn="l" rtl="0">
              <a:lnSpc>
                <a:spcPct val="90000"/>
              </a:lnSpc>
              <a:spcBef>
                <a:spcPts val="518"/>
              </a:spcBef>
              <a:spcAft>
                <a:spcPts val="0"/>
              </a:spcAft>
              <a:buNone/>
            </a:pPr>
            <a:r>
              <a:rPr lang="en" sz="2590" b="1">
                <a:solidFill>
                  <a:schemeClr val="dk1"/>
                </a:solidFill>
                <a:latin typeface="Calibri"/>
                <a:ea typeface="Calibri"/>
                <a:cs typeface="Calibri"/>
                <a:sym typeface="Calibri"/>
              </a:rPr>
              <a:t>Total: 64 credits</a:t>
            </a:r>
            <a:endParaRPr/>
          </a:p>
        </p:txBody>
      </p:sp>
    </p:spTree>
  </p:cSld>
  <p:clrMapOvr>
    <a:masterClrMapping/>
  </p:clrMapOvr>
  <p:transition spd="slow">
    <p:fade thruBlk="1"/>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986</Words>
  <Application>Microsoft Office PowerPoint</Application>
  <PresentationFormat>On-screen Show (16:9)</PresentationFormat>
  <Paragraphs>119</Paragraphs>
  <Slides>13</Slides>
  <Notes>13</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13</vt:i4>
      </vt:variant>
    </vt:vector>
  </HeadingPairs>
  <TitlesOfParts>
    <vt:vector size="17" baseType="lpstr">
      <vt:lpstr>Arial</vt:lpstr>
      <vt:lpstr>Calibri</vt:lpstr>
      <vt:lpstr>Simple Light</vt:lpstr>
      <vt:lpstr>Office Theme</vt:lpstr>
      <vt:lpstr>PowerPoint Presentation</vt:lpstr>
      <vt:lpstr>M.Tech. (CDS) Course Structure </vt:lpstr>
      <vt:lpstr>M.Tech. (CDS)  Course Structure </vt:lpstr>
      <vt:lpstr>M.Tech. (CDS)  Course Structure </vt:lpstr>
      <vt:lpstr>M.Tech. (CDS)  Course Structure </vt:lpstr>
      <vt:lpstr>M.Tech. (CDS)  Course Structure </vt:lpstr>
      <vt:lpstr>M.Tech. (CDS)  Typical Course Plan</vt:lpstr>
      <vt:lpstr>M.Tech. (CDS)  Typical Course Plan</vt:lpstr>
      <vt:lpstr>M.Tech. (CDS)  Typical Course Plan  </vt:lpstr>
      <vt:lpstr>M.Tech. (CDS)  Dissertation Evaluation - For the 2019 Batch</vt:lpstr>
      <vt:lpstr>M.Tech. (CDS)  Dissertation Advisor</vt:lpstr>
      <vt:lpstr>M.Tech. (CDS)  Private Fellowships</vt:lpstr>
      <vt:lpstr>First Year M.Tech. Student Lab Guidelines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Debnath Pal</cp:lastModifiedBy>
  <cp:revision>6</cp:revision>
  <dcterms:modified xsi:type="dcterms:W3CDTF">2019-07-23T13:14:55Z</dcterms:modified>
</cp:coreProperties>
</file>