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70" r:id="rId3"/>
    <p:sldId id="271" r:id="rId4"/>
    <p:sldId id="272" r:id="rId5"/>
    <p:sldId id="273" r:id="rId6"/>
    <p:sldId id="274" r:id="rId7"/>
    <p:sldId id="276" r:id="rId8"/>
    <p:sldId id="284" r:id="rId9"/>
    <p:sldId id="287" r:id="rId10"/>
    <p:sldId id="258" r:id="rId11"/>
    <p:sldId id="288" r:id="rId12"/>
    <p:sldId id="289" r:id="rId13"/>
    <p:sldId id="294" r:id="rId14"/>
    <p:sldId id="259" r:id="rId15"/>
    <p:sldId id="257" r:id="rId16"/>
    <p:sldId id="292" r:id="rId17"/>
    <p:sldId id="266" r:id="rId18"/>
    <p:sldId id="269" r:id="rId19"/>
    <p:sldId id="278" r:id="rId20"/>
    <p:sldId id="2142534467" r:id="rId21"/>
    <p:sldId id="291" r:id="rId22"/>
    <p:sldId id="332" r:id="rId23"/>
    <p:sldId id="1483" r:id="rId24"/>
    <p:sldId id="333" r:id="rId25"/>
    <p:sldId id="1484" r:id="rId26"/>
    <p:sldId id="2142534464" r:id="rId27"/>
    <p:sldId id="1492" r:id="rId28"/>
    <p:sldId id="283" r:id="rId29"/>
    <p:sldId id="286" r:id="rId30"/>
    <p:sldId id="2142534465" r:id="rId31"/>
    <p:sldId id="2142534466" r:id="rId32"/>
    <p:sldId id="29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639724-9086-3D82-9B9E-8024C5D12819}" v="25" vWet="26" dt="2026-07-31T03:32:08.098"/>
    <p1510:client id="{63A68569-E288-9B67-F81F-3538C6FB0B9E}" v="7" dt="2026-07-30T18:29:07.519"/>
    <p1510:client id="{A35DDE50-EEE2-CA4D-9C3B-9C691DFF5447}" v="956" dt="2026-07-31T03:52:04.023"/>
    <p1510:client id="{A73BB2A7-A73E-A2F5-0CAF-E7B4F75DF216}" v="422" dt="2026-07-31T10:46:14.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ani Motamarri" userId="S::phanim@iisc.ac.in::73bc6395-08b2-4e8c-b1d2-0edabde6db6f" providerId="AD" clId="Web-{63A68569-E288-9B67-F81F-3538C6FB0B9E}"/>
    <pc:docChg chg="modSld">
      <pc:chgData name="Phani Motamarri" userId="S::phanim@iisc.ac.in::73bc6395-08b2-4e8c-b1d2-0edabde6db6f" providerId="AD" clId="Web-{63A68569-E288-9B67-F81F-3538C6FB0B9E}" dt="2026-07-30T18:29:07.519" v="6" actId="20577"/>
      <pc:docMkLst>
        <pc:docMk/>
      </pc:docMkLst>
      <pc:sldChg chg="modSp">
        <pc:chgData name="Phani Motamarri" userId="S::phanim@iisc.ac.in::73bc6395-08b2-4e8c-b1d2-0edabde6db6f" providerId="AD" clId="Web-{63A68569-E288-9B67-F81F-3538C6FB0B9E}" dt="2026-07-30T18:29:07.519" v="6" actId="20577"/>
        <pc:sldMkLst>
          <pc:docMk/>
          <pc:sldMk cId="2543214029" sldId="270"/>
        </pc:sldMkLst>
        <pc:spChg chg="mod">
          <ac:chgData name="Phani Motamarri" userId="S::phanim@iisc.ac.in::73bc6395-08b2-4e8c-b1d2-0edabde6db6f" providerId="AD" clId="Web-{63A68569-E288-9B67-F81F-3538C6FB0B9E}" dt="2026-07-30T18:29:07.519" v="6" actId="20577"/>
          <ac:spMkLst>
            <pc:docMk/>
            <pc:sldMk cId="2543214029" sldId="270"/>
            <ac:spMk id="5" creationId="{2A4180BC-13CA-0457-3A0E-59DF2343BF01}"/>
          </ac:spMkLst>
        </pc:spChg>
      </pc:sldChg>
    </pc:docChg>
  </pc:docChgLst>
  <pc:docChgLst>
    <pc:chgData name="Phani Motamarri" userId="73bc6395-08b2-4e8c-b1d2-0edabde6db6f" providerId="ADAL" clId="{6CEBB67A-E1AF-5440-9D3D-F334C430A1EF}"/>
    <pc:docChg chg="modSld">
      <pc:chgData name="Phani Motamarri" userId="73bc6395-08b2-4e8c-b1d2-0edabde6db6f" providerId="ADAL" clId="{6CEBB67A-E1AF-5440-9D3D-F334C430A1EF}" dt="2026-07-27T07:06:04.827" v="273" actId="20577"/>
      <pc:docMkLst>
        <pc:docMk/>
      </pc:docMkLst>
      <pc:sldChg chg="modSp mod">
        <pc:chgData name="Phani Motamarri" userId="73bc6395-08b2-4e8c-b1d2-0edabde6db6f" providerId="ADAL" clId="{6CEBB67A-E1AF-5440-9D3D-F334C430A1EF}" dt="2026-07-27T07:01:12.461" v="12" actId="20577"/>
        <pc:sldMkLst>
          <pc:docMk/>
          <pc:sldMk cId="0" sldId="257"/>
        </pc:sldMkLst>
        <pc:spChg chg="mod">
          <ac:chgData name="Phani Motamarri" userId="73bc6395-08b2-4e8c-b1d2-0edabde6db6f" providerId="ADAL" clId="{6CEBB67A-E1AF-5440-9D3D-F334C430A1EF}" dt="2026-07-27T07:01:12.461" v="12" actId="20577"/>
          <ac:spMkLst>
            <pc:docMk/>
            <pc:sldMk cId="0" sldId="257"/>
            <ac:spMk id="138" creationId="{00000000-0000-0000-0000-000000000000}"/>
          </ac:spMkLst>
        </pc:spChg>
      </pc:sldChg>
      <pc:sldChg chg="modSp mod">
        <pc:chgData name="Phani Motamarri" userId="73bc6395-08b2-4e8c-b1d2-0edabde6db6f" providerId="ADAL" clId="{6CEBB67A-E1AF-5440-9D3D-F334C430A1EF}" dt="2026-07-27T07:06:04.827" v="273" actId="20577"/>
        <pc:sldMkLst>
          <pc:docMk/>
          <pc:sldMk cId="0" sldId="266"/>
        </pc:sldMkLst>
        <pc:spChg chg="mod">
          <ac:chgData name="Phani Motamarri" userId="73bc6395-08b2-4e8c-b1d2-0edabde6db6f" providerId="ADAL" clId="{6CEBB67A-E1AF-5440-9D3D-F334C430A1EF}" dt="2026-07-27T07:05:20.318" v="198" actId="1076"/>
          <ac:spMkLst>
            <pc:docMk/>
            <pc:sldMk cId="0" sldId="266"/>
            <ac:spMk id="201" creationId="{00000000-0000-0000-0000-000000000000}"/>
          </ac:spMkLst>
        </pc:spChg>
        <pc:spChg chg="mod">
          <ac:chgData name="Phani Motamarri" userId="73bc6395-08b2-4e8c-b1d2-0edabde6db6f" providerId="ADAL" clId="{6CEBB67A-E1AF-5440-9D3D-F334C430A1EF}" dt="2026-07-27T07:06:04.827" v="273" actId="20577"/>
          <ac:spMkLst>
            <pc:docMk/>
            <pc:sldMk cId="0" sldId="266"/>
            <ac:spMk id="202" creationId="{00000000-0000-0000-0000-000000000000}"/>
          </ac:spMkLst>
        </pc:spChg>
      </pc:sldChg>
      <pc:sldChg chg="modSp mod">
        <pc:chgData name="Phani Motamarri" userId="73bc6395-08b2-4e8c-b1d2-0edabde6db6f" providerId="ADAL" clId="{6CEBB67A-E1AF-5440-9D3D-F334C430A1EF}" dt="2026-07-27T07:00:49.227" v="1" actId="20577"/>
        <pc:sldMkLst>
          <pc:docMk/>
          <pc:sldMk cId="3275661532" sldId="276"/>
        </pc:sldMkLst>
        <pc:spChg chg="mod">
          <ac:chgData name="Phani Motamarri" userId="73bc6395-08b2-4e8c-b1d2-0edabde6db6f" providerId="ADAL" clId="{6CEBB67A-E1AF-5440-9D3D-F334C430A1EF}" dt="2026-07-27T07:00:49.227" v="1" actId="20577"/>
          <ac:spMkLst>
            <pc:docMk/>
            <pc:sldMk cId="3275661532" sldId="276"/>
            <ac:spMk id="2" creationId="{00000000-0000-0000-0000-000000000000}"/>
          </ac:spMkLst>
        </pc:spChg>
      </pc:sldChg>
    </pc:docChg>
  </pc:docChgLst>
  <pc:docChgLst>
    <pc:chgData name="Phani Motamarri" userId="73bc6395-08b2-4e8c-b1d2-0edabde6db6f" providerId="ADAL" clId="{5684A6D1-EFD0-5A06-9666-6B5FE25DDB8E}"/>
    <pc:docChg chg="undo custSel addSld delSld modSld">
      <pc:chgData name="Phani Motamarri" userId="73bc6395-08b2-4e8c-b1d2-0edabde6db6f" providerId="ADAL" clId="{5684A6D1-EFD0-5A06-9666-6B5FE25DDB8E}" dt="2026-07-31T04:12:58.259" v="1150" actId="20577"/>
      <pc:docMkLst>
        <pc:docMk/>
      </pc:docMkLst>
      <pc:sldChg chg="modSp mod">
        <pc:chgData name="Phani Motamarri" userId="73bc6395-08b2-4e8c-b1d2-0edabde6db6f" providerId="ADAL" clId="{5684A6D1-EFD0-5A06-9666-6B5FE25DDB8E}" dt="2026-07-31T03:34:42.119" v="447" actId="20577"/>
        <pc:sldMkLst>
          <pc:docMk/>
          <pc:sldMk cId="1956892460" sldId="256"/>
        </pc:sldMkLst>
        <pc:spChg chg="mod">
          <ac:chgData name="Phani Motamarri" userId="73bc6395-08b2-4e8c-b1d2-0edabde6db6f" providerId="ADAL" clId="{5684A6D1-EFD0-5A06-9666-6B5FE25DDB8E}" dt="2026-07-31T03:34:42.119" v="447" actId="20577"/>
          <ac:spMkLst>
            <pc:docMk/>
            <pc:sldMk cId="1956892460" sldId="256"/>
            <ac:spMk id="2" creationId="{BD4B6639-9789-0D27-6605-FA8E2BA12913}"/>
          </ac:spMkLst>
        </pc:spChg>
        <pc:spChg chg="mod">
          <ac:chgData name="Phani Motamarri" userId="73bc6395-08b2-4e8c-b1d2-0edabde6db6f" providerId="ADAL" clId="{5684A6D1-EFD0-5A06-9666-6B5FE25DDB8E}" dt="2026-07-31T03:34:38.319" v="439" actId="20577"/>
          <ac:spMkLst>
            <pc:docMk/>
            <pc:sldMk cId="1956892460" sldId="256"/>
            <ac:spMk id="4" creationId="{5C1E30E9-2618-2788-2EE3-9F580B3F0167}"/>
          </ac:spMkLst>
        </pc:spChg>
      </pc:sldChg>
      <pc:sldChg chg="modSp mod">
        <pc:chgData name="Phani Motamarri" userId="73bc6395-08b2-4e8c-b1d2-0edabde6db6f" providerId="ADAL" clId="{5684A6D1-EFD0-5A06-9666-6B5FE25DDB8E}" dt="2026-07-30T18:29:22.559" v="0" actId="108"/>
        <pc:sldMkLst>
          <pc:docMk/>
          <pc:sldMk cId="2543214029" sldId="270"/>
        </pc:sldMkLst>
        <pc:spChg chg="mod">
          <ac:chgData name="Phani Motamarri" userId="73bc6395-08b2-4e8c-b1d2-0edabde6db6f" providerId="ADAL" clId="{5684A6D1-EFD0-5A06-9666-6B5FE25DDB8E}" dt="2026-07-30T18:29:22.559" v="0" actId="108"/>
          <ac:spMkLst>
            <pc:docMk/>
            <pc:sldMk cId="2543214029" sldId="270"/>
            <ac:spMk id="5" creationId="{2A4180BC-13CA-0457-3A0E-59DF2343BF01}"/>
          </ac:spMkLst>
        </pc:spChg>
      </pc:sldChg>
      <pc:sldChg chg="addSp delSp modSp mod">
        <pc:chgData name="Phani Motamarri" userId="73bc6395-08b2-4e8c-b1d2-0edabde6db6f" providerId="ADAL" clId="{5684A6D1-EFD0-5A06-9666-6B5FE25DDB8E}" dt="2026-07-30T19:03:25.254" v="28" actId="14100"/>
        <pc:sldMkLst>
          <pc:docMk/>
          <pc:sldMk cId="2854504555" sldId="274"/>
        </pc:sldMkLst>
        <pc:spChg chg="add del mod">
          <ac:chgData name="Phani Motamarri" userId="73bc6395-08b2-4e8c-b1d2-0edabde6db6f" providerId="ADAL" clId="{5684A6D1-EFD0-5A06-9666-6B5FE25DDB8E}" dt="2026-07-30T19:01:03.951" v="3" actId="931"/>
          <ac:spMkLst>
            <pc:docMk/>
            <pc:sldMk cId="2854504555" sldId="274"/>
            <ac:spMk id="5" creationId="{21A39999-84DC-9603-D53B-93E75C347997}"/>
          </ac:spMkLst>
        </pc:spChg>
        <pc:spChg chg="add del mod">
          <ac:chgData name="Phani Motamarri" userId="73bc6395-08b2-4e8c-b1d2-0edabde6db6f" providerId="ADAL" clId="{5684A6D1-EFD0-5A06-9666-6B5FE25DDB8E}" dt="2026-07-30T19:02:14.535" v="13" actId="931"/>
          <ac:spMkLst>
            <pc:docMk/>
            <pc:sldMk cId="2854504555" sldId="274"/>
            <ac:spMk id="10" creationId="{850685A0-3430-2F02-047B-F577708DFE9B}"/>
          </ac:spMkLst>
        </pc:spChg>
        <pc:picChg chg="mod">
          <ac:chgData name="Phani Motamarri" userId="73bc6395-08b2-4e8c-b1d2-0edabde6db6f" providerId="ADAL" clId="{5684A6D1-EFD0-5A06-9666-6B5FE25DDB8E}" dt="2026-07-30T19:02:36.583" v="18" actId="166"/>
          <ac:picMkLst>
            <pc:docMk/>
            <pc:sldMk cId="2854504555" sldId="274"/>
            <ac:picMk id="4" creationId="{9AF09AF5-B4C5-9168-91CB-8225F9AE787B}"/>
          </ac:picMkLst>
        </pc:picChg>
        <pc:picChg chg="del mod">
          <ac:chgData name="Phani Motamarri" userId="73bc6395-08b2-4e8c-b1d2-0edabde6db6f" providerId="ADAL" clId="{5684A6D1-EFD0-5A06-9666-6B5FE25DDB8E}" dt="2026-07-30T19:00:42.730" v="2" actId="478"/>
          <ac:picMkLst>
            <pc:docMk/>
            <pc:sldMk cId="2854504555" sldId="274"/>
            <ac:picMk id="6" creationId="{1BFBEFC2-4E7D-C5D2-F60C-0EAC85529707}"/>
          </ac:picMkLst>
        </pc:picChg>
        <pc:picChg chg="add del mod ord">
          <ac:chgData name="Phani Motamarri" userId="73bc6395-08b2-4e8c-b1d2-0edabde6db6f" providerId="ADAL" clId="{5684A6D1-EFD0-5A06-9666-6B5FE25DDB8E}" dt="2026-07-30T19:01:40.245" v="12" actId="478"/>
          <ac:picMkLst>
            <pc:docMk/>
            <pc:sldMk cId="2854504555" sldId="274"/>
            <ac:picMk id="8" creationId="{489C8467-1D5C-C79D-631F-C2409FF77840}"/>
          </ac:picMkLst>
        </pc:picChg>
        <pc:picChg chg="add mod ord">
          <ac:chgData name="Phani Motamarri" userId="73bc6395-08b2-4e8c-b1d2-0edabde6db6f" providerId="ADAL" clId="{5684A6D1-EFD0-5A06-9666-6B5FE25DDB8E}" dt="2026-07-30T19:03:25.254" v="28" actId="14100"/>
          <ac:picMkLst>
            <pc:docMk/>
            <pc:sldMk cId="2854504555" sldId="274"/>
            <ac:picMk id="12" creationId="{A708F3A4-61C4-B208-9E05-4A5B9C413CD8}"/>
          </ac:picMkLst>
        </pc:picChg>
      </pc:sldChg>
      <pc:sldChg chg="modSp mod">
        <pc:chgData name="Phani Motamarri" userId="73bc6395-08b2-4e8c-b1d2-0edabde6db6f" providerId="ADAL" clId="{5684A6D1-EFD0-5A06-9666-6B5FE25DDB8E}" dt="2026-07-30T19:05:20.062" v="51" actId="20577"/>
        <pc:sldMkLst>
          <pc:docMk/>
          <pc:sldMk cId="3275661532" sldId="276"/>
        </pc:sldMkLst>
        <pc:spChg chg="mod">
          <ac:chgData name="Phani Motamarri" userId="73bc6395-08b2-4e8c-b1d2-0edabde6db6f" providerId="ADAL" clId="{5684A6D1-EFD0-5A06-9666-6B5FE25DDB8E}" dt="2026-07-30T19:05:20.062" v="51" actId="20577"/>
          <ac:spMkLst>
            <pc:docMk/>
            <pc:sldMk cId="3275661532" sldId="276"/>
            <ac:spMk id="3" creationId="{00000000-0000-0000-0000-000000000000}"/>
          </ac:spMkLst>
        </pc:spChg>
      </pc:sldChg>
      <pc:sldChg chg="modSp mod">
        <pc:chgData name="Phani Motamarri" userId="73bc6395-08b2-4e8c-b1d2-0edabde6db6f" providerId="ADAL" clId="{5684A6D1-EFD0-5A06-9666-6B5FE25DDB8E}" dt="2026-07-31T04:12:58.259" v="1150" actId="20577"/>
        <pc:sldMkLst>
          <pc:docMk/>
          <pc:sldMk cId="1573747065" sldId="287"/>
        </pc:sldMkLst>
        <pc:spChg chg="mod">
          <ac:chgData name="Phani Motamarri" userId="73bc6395-08b2-4e8c-b1d2-0edabde6db6f" providerId="ADAL" clId="{5684A6D1-EFD0-5A06-9666-6B5FE25DDB8E}" dt="2026-07-31T04:12:58.259" v="1150" actId="20577"/>
          <ac:spMkLst>
            <pc:docMk/>
            <pc:sldMk cId="1573747065" sldId="287"/>
            <ac:spMk id="5" creationId="{06253EB4-A071-0446-D597-D1C34A895E71}"/>
          </ac:spMkLst>
        </pc:spChg>
      </pc:sldChg>
      <pc:sldChg chg="addSp delSp modSp new mod">
        <pc:chgData name="Phani Motamarri" userId="73bc6395-08b2-4e8c-b1d2-0edabde6db6f" providerId="ADAL" clId="{5684A6D1-EFD0-5A06-9666-6B5FE25DDB8E}" dt="2026-07-31T03:25:36.059" v="216" actId="20577"/>
        <pc:sldMkLst>
          <pc:docMk/>
          <pc:sldMk cId="485166120" sldId="292"/>
        </pc:sldMkLst>
        <pc:spChg chg="mod">
          <ac:chgData name="Phani Motamarri" userId="73bc6395-08b2-4e8c-b1d2-0edabde6db6f" providerId="ADAL" clId="{5684A6D1-EFD0-5A06-9666-6B5FE25DDB8E}" dt="2026-07-31T03:22:53.942" v="160" actId="1076"/>
          <ac:spMkLst>
            <pc:docMk/>
            <pc:sldMk cId="485166120" sldId="292"/>
            <ac:spMk id="2" creationId="{EE0F3542-E6E3-C2FE-9263-2F09E8996C4B}"/>
          </ac:spMkLst>
        </pc:spChg>
        <pc:spChg chg="del mod">
          <ac:chgData name="Phani Motamarri" userId="73bc6395-08b2-4e8c-b1d2-0edabde6db6f" providerId="ADAL" clId="{5684A6D1-EFD0-5A06-9666-6B5FE25DDB8E}" dt="2026-07-31T03:20:27.907" v="95" actId="931"/>
          <ac:spMkLst>
            <pc:docMk/>
            <pc:sldMk cId="485166120" sldId="292"/>
            <ac:spMk id="3" creationId="{32648B73-11EF-07F5-DF62-87D2D4A8C0F6}"/>
          </ac:spMkLst>
        </pc:spChg>
        <pc:spChg chg="add mod">
          <ac:chgData name="Phani Motamarri" userId="73bc6395-08b2-4e8c-b1d2-0edabde6db6f" providerId="ADAL" clId="{5684A6D1-EFD0-5A06-9666-6B5FE25DDB8E}" dt="2026-07-31T03:25:36.059" v="216" actId="20577"/>
          <ac:spMkLst>
            <pc:docMk/>
            <pc:sldMk cId="485166120" sldId="292"/>
            <ac:spMk id="6" creationId="{69C822B0-BB06-E744-3919-CDCF1E94ACC6}"/>
          </ac:spMkLst>
        </pc:spChg>
        <pc:picChg chg="add mod ord">
          <ac:chgData name="Phani Motamarri" userId="73bc6395-08b2-4e8c-b1d2-0edabde6db6f" providerId="ADAL" clId="{5684A6D1-EFD0-5A06-9666-6B5FE25DDB8E}" dt="2026-07-31T03:22:57.109" v="161" actId="1076"/>
          <ac:picMkLst>
            <pc:docMk/>
            <pc:sldMk cId="485166120" sldId="292"/>
            <ac:picMk id="5" creationId="{E00FBE48-3A45-DABD-6382-A873BB908E31}"/>
          </ac:picMkLst>
        </pc:picChg>
        <pc:picChg chg="add del mod">
          <ac:chgData name="Phani Motamarri" userId="73bc6395-08b2-4e8c-b1d2-0edabde6db6f" providerId="ADAL" clId="{5684A6D1-EFD0-5A06-9666-6B5FE25DDB8E}" dt="2026-07-31T03:22:27.258" v="154" actId="478"/>
          <ac:picMkLst>
            <pc:docMk/>
            <pc:sldMk cId="485166120" sldId="292"/>
            <ac:picMk id="8" creationId="{49B28318-F9C3-7C73-5D63-0CA05B3DFFB1}"/>
          </ac:picMkLst>
        </pc:picChg>
        <pc:picChg chg="add del mod">
          <ac:chgData name="Phani Motamarri" userId="73bc6395-08b2-4e8c-b1d2-0edabde6db6f" providerId="ADAL" clId="{5684A6D1-EFD0-5A06-9666-6B5FE25DDB8E}" dt="2026-07-31T03:23:11.295" v="163" actId="478"/>
          <ac:picMkLst>
            <pc:docMk/>
            <pc:sldMk cId="485166120" sldId="292"/>
            <ac:picMk id="10" creationId="{C690269C-FBBC-4B38-7A98-1F0666A84AC0}"/>
          </ac:picMkLst>
        </pc:picChg>
        <pc:picChg chg="add mod">
          <ac:chgData name="Phani Motamarri" userId="73bc6395-08b2-4e8c-b1d2-0edabde6db6f" providerId="ADAL" clId="{5684A6D1-EFD0-5A06-9666-6B5FE25DDB8E}" dt="2026-07-31T03:25:17.526" v="167" actId="14100"/>
          <ac:picMkLst>
            <pc:docMk/>
            <pc:sldMk cId="485166120" sldId="292"/>
            <ac:picMk id="12" creationId="{6388B97E-00F6-C2F0-4115-BCC6F70CC30A}"/>
          </ac:picMkLst>
        </pc:picChg>
      </pc:sldChg>
      <pc:sldChg chg="new del">
        <pc:chgData name="Phani Motamarri" userId="73bc6395-08b2-4e8c-b1d2-0edabde6db6f" providerId="ADAL" clId="{5684A6D1-EFD0-5A06-9666-6B5FE25DDB8E}" dt="2026-07-31T03:22:32.522" v="156" actId="2696"/>
        <pc:sldMkLst>
          <pc:docMk/>
          <pc:sldMk cId="2365712662" sldId="293"/>
        </pc:sldMkLst>
      </pc:sldChg>
      <pc:sldChg chg="new del">
        <pc:chgData name="Phani Motamarri" userId="73bc6395-08b2-4e8c-b1d2-0edabde6db6f" providerId="ADAL" clId="{5684A6D1-EFD0-5A06-9666-6B5FE25DDB8E}" dt="2026-07-31T03:26:04.213" v="219" actId="2696"/>
        <pc:sldMkLst>
          <pc:docMk/>
          <pc:sldMk cId="3641211119" sldId="293"/>
        </pc:sldMkLst>
      </pc:sldChg>
      <pc:sldChg chg="addSp delSp modSp new mod">
        <pc:chgData name="Phani Motamarri" userId="73bc6395-08b2-4e8c-b1d2-0edabde6db6f" providerId="ADAL" clId="{5684A6D1-EFD0-5A06-9666-6B5FE25DDB8E}" dt="2026-07-31T03:52:04.023" v="1114" actId="20577"/>
        <pc:sldMkLst>
          <pc:docMk/>
          <pc:sldMk cId="1652164191" sldId="294"/>
        </pc:sldMkLst>
        <pc:spChg chg="add del mod">
          <ac:chgData name="Phani Motamarri" userId="73bc6395-08b2-4e8c-b1d2-0edabde6db6f" providerId="ADAL" clId="{5684A6D1-EFD0-5A06-9666-6B5FE25DDB8E}" dt="2026-07-31T03:48:22.458" v="982" actId="122"/>
          <ac:spMkLst>
            <pc:docMk/>
            <pc:sldMk cId="1652164191" sldId="294"/>
            <ac:spMk id="2" creationId="{749C2A13-3622-CD3B-B3EB-D3F18BD7BF9D}"/>
          </ac:spMkLst>
        </pc:spChg>
        <pc:spChg chg="add del mod">
          <ac:chgData name="Phani Motamarri" userId="73bc6395-08b2-4e8c-b1d2-0edabde6db6f" providerId="ADAL" clId="{5684A6D1-EFD0-5A06-9666-6B5FE25DDB8E}" dt="2026-07-31T03:28:05.593" v="359" actId="478"/>
          <ac:spMkLst>
            <pc:docMk/>
            <pc:sldMk cId="1652164191" sldId="294"/>
            <ac:spMk id="3" creationId="{19D4D8FA-DA83-459E-D54A-1A798595AB2F}"/>
          </ac:spMkLst>
        </pc:spChg>
        <pc:spChg chg="add del mod">
          <ac:chgData name="Phani Motamarri" userId="73bc6395-08b2-4e8c-b1d2-0edabde6db6f" providerId="ADAL" clId="{5684A6D1-EFD0-5A06-9666-6B5FE25DDB8E}" dt="2026-07-31T03:27:37.237" v="343" actId="478"/>
          <ac:spMkLst>
            <pc:docMk/>
            <pc:sldMk cId="1652164191" sldId="294"/>
            <ac:spMk id="5" creationId="{E2CE610C-F762-C5A4-A97A-EA444D4C0837}"/>
          </ac:spMkLst>
        </pc:spChg>
        <pc:spChg chg="add mod">
          <ac:chgData name="Phani Motamarri" userId="73bc6395-08b2-4e8c-b1d2-0edabde6db6f" providerId="ADAL" clId="{5684A6D1-EFD0-5A06-9666-6B5FE25DDB8E}" dt="2026-07-31T03:52:04.023" v="1114" actId="20577"/>
          <ac:spMkLst>
            <pc:docMk/>
            <pc:sldMk cId="1652164191" sldId="294"/>
            <ac:spMk id="6" creationId="{8A1E9A7A-89C7-23FC-9576-4ADDB95D20DD}"/>
          </ac:spMkLst>
        </pc:spChg>
      </pc:sldChg>
    </pc:docChg>
  </pc:docChgLst>
  <pc:docChgLst>
    <pc:chgData name="Yogesh Simmhan" userId="S::simmhan@iisc.ac.in::10413be7-ca71-49b2-a198-f921570f4612" providerId="AD" clId="Web-{A73BB2A7-A73E-A2F5-0CAF-E7B4F75DF216}"/>
    <pc:docChg chg="addSld delSld modSld sldOrd">
      <pc:chgData name="Yogesh Simmhan" userId="S::simmhan@iisc.ac.in::10413be7-ca71-49b2-a198-f921570f4612" providerId="AD" clId="Web-{A73BB2A7-A73E-A2F5-0CAF-E7B4F75DF216}" dt="2026-07-31T10:46:14.003" v="435" actId="20577"/>
      <pc:docMkLst>
        <pc:docMk/>
      </pc:docMkLst>
      <pc:sldChg chg="addSp modSp">
        <pc:chgData name="Yogesh Simmhan" userId="S::simmhan@iisc.ac.in::10413be7-ca71-49b2-a198-f921570f4612" providerId="AD" clId="Web-{A73BB2A7-A73E-A2F5-0CAF-E7B4F75DF216}" dt="2026-07-31T09:59:11.435" v="191" actId="1076"/>
        <pc:sldMkLst>
          <pc:docMk/>
          <pc:sldMk cId="1956892460" sldId="256"/>
        </pc:sldMkLst>
        <pc:spChg chg="mod">
          <ac:chgData name="Yogesh Simmhan" userId="S::simmhan@iisc.ac.in::10413be7-ca71-49b2-a198-f921570f4612" providerId="AD" clId="Web-{A73BB2A7-A73E-A2F5-0CAF-E7B4F75DF216}" dt="2026-07-31T02:12:46.199" v="9" actId="20577"/>
          <ac:spMkLst>
            <pc:docMk/>
            <pc:sldMk cId="1956892460" sldId="256"/>
            <ac:spMk id="2" creationId="{BD4B6639-9789-0D27-6605-FA8E2BA12913}"/>
          </ac:spMkLst>
        </pc:spChg>
        <pc:spChg chg="mod">
          <ac:chgData name="Yogesh Simmhan" userId="S::simmhan@iisc.ac.in::10413be7-ca71-49b2-a198-f921570f4612" providerId="AD" clId="Web-{A73BB2A7-A73E-A2F5-0CAF-E7B4F75DF216}" dt="2026-07-31T02:13:33.637" v="26" actId="20577"/>
          <ac:spMkLst>
            <pc:docMk/>
            <pc:sldMk cId="1956892460" sldId="256"/>
            <ac:spMk id="4" creationId="{5C1E30E9-2618-2788-2EE3-9F580B3F0167}"/>
          </ac:spMkLst>
        </pc:spChg>
        <pc:spChg chg="add mod">
          <ac:chgData name="Yogesh Simmhan" userId="S::simmhan@iisc.ac.in::10413be7-ca71-49b2-a198-f921570f4612" providerId="AD" clId="Web-{A73BB2A7-A73E-A2F5-0CAF-E7B4F75DF216}" dt="2026-07-31T02:13:39.278" v="32" actId="1076"/>
          <ac:spMkLst>
            <pc:docMk/>
            <pc:sldMk cId="1956892460" sldId="256"/>
            <ac:spMk id="5" creationId="{6A966189-2E57-0FCF-B322-4BC93223C6D5}"/>
          </ac:spMkLst>
        </pc:spChg>
        <pc:picChg chg="add mod">
          <ac:chgData name="Yogesh Simmhan" userId="S::simmhan@iisc.ac.in::10413be7-ca71-49b2-a198-f921570f4612" providerId="AD" clId="Web-{A73BB2A7-A73E-A2F5-0CAF-E7B4F75DF216}" dt="2026-07-31T09:59:11.435" v="191" actId="1076"/>
          <ac:picMkLst>
            <pc:docMk/>
            <pc:sldMk cId="1956892460" sldId="256"/>
            <ac:picMk id="6" creationId="{655BB593-F5D1-D135-FC78-595F887C7AA4}"/>
          </ac:picMkLst>
        </pc:picChg>
      </pc:sldChg>
      <pc:sldChg chg="modSp">
        <pc:chgData name="Yogesh Simmhan" userId="S::simmhan@iisc.ac.in::10413be7-ca71-49b2-a198-f921570f4612" providerId="AD" clId="Web-{A73BB2A7-A73E-A2F5-0CAF-E7B4F75DF216}" dt="2026-07-31T02:21:12.644" v="132" actId="20577"/>
        <pc:sldMkLst>
          <pc:docMk/>
          <pc:sldMk cId="0" sldId="266"/>
        </pc:sldMkLst>
        <pc:spChg chg="mod">
          <ac:chgData name="Yogesh Simmhan" userId="S::simmhan@iisc.ac.in::10413be7-ca71-49b2-a198-f921570f4612" providerId="AD" clId="Web-{A73BB2A7-A73E-A2F5-0CAF-E7B4F75DF216}" dt="2026-07-31T02:21:12.644" v="132" actId="20577"/>
          <ac:spMkLst>
            <pc:docMk/>
            <pc:sldMk cId="0" sldId="266"/>
            <ac:spMk id="202" creationId="{00000000-0000-0000-0000-000000000000}"/>
          </ac:spMkLst>
        </pc:spChg>
      </pc:sldChg>
      <pc:sldChg chg="modSp">
        <pc:chgData name="Yogesh Simmhan" userId="S::simmhan@iisc.ac.in::10413be7-ca71-49b2-a198-f921570f4612" providerId="AD" clId="Web-{A73BB2A7-A73E-A2F5-0CAF-E7B4F75DF216}" dt="2026-07-31T02:18:36.017" v="87" actId="20577"/>
        <pc:sldMkLst>
          <pc:docMk/>
          <pc:sldMk cId="2543214029" sldId="270"/>
        </pc:sldMkLst>
        <pc:spChg chg="mod">
          <ac:chgData name="Yogesh Simmhan" userId="S::simmhan@iisc.ac.in::10413be7-ca71-49b2-a198-f921570f4612" providerId="AD" clId="Web-{A73BB2A7-A73E-A2F5-0CAF-E7B4F75DF216}" dt="2026-07-31T02:18:36.017" v="87" actId="20577"/>
          <ac:spMkLst>
            <pc:docMk/>
            <pc:sldMk cId="2543214029" sldId="270"/>
            <ac:spMk id="5" creationId="{2A4180BC-13CA-0457-3A0E-59DF2343BF01}"/>
          </ac:spMkLst>
        </pc:spChg>
        <pc:picChg chg="mod">
          <ac:chgData name="Yogesh Simmhan" userId="S::simmhan@iisc.ac.in::10413be7-ca71-49b2-a198-f921570f4612" providerId="AD" clId="Web-{A73BB2A7-A73E-A2F5-0CAF-E7B4F75DF216}" dt="2026-07-31T02:15:53.247" v="50" actId="1076"/>
          <ac:picMkLst>
            <pc:docMk/>
            <pc:sldMk cId="2543214029" sldId="270"/>
            <ac:picMk id="7" creationId="{87F5C5F4-7055-680B-1B4E-3F1BB9D841F0}"/>
          </ac:picMkLst>
        </pc:picChg>
        <pc:picChg chg="mod">
          <ac:chgData name="Yogesh Simmhan" userId="S::simmhan@iisc.ac.in::10413be7-ca71-49b2-a198-f921570f4612" providerId="AD" clId="Web-{A73BB2A7-A73E-A2F5-0CAF-E7B4F75DF216}" dt="2026-07-31T02:16:01.451" v="52" actId="1076"/>
          <ac:picMkLst>
            <pc:docMk/>
            <pc:sldMk cId="2543214029" sldId="270"/>
            <ac:picMk id="9" creationId="{7A1341A2-D2B4-76EB-AA2D-724548EED6B0}"/>
          </ac:picMkLst>
        </pc:picChg>
      </pc:sldChg>
      <pc:sldChg chg="modSp">
        <pc:chgData name="Yogesh Simmhan" userId="S::simmhan@iisc.ac.in::10413be7-ca71-49b2-a198-f921570f4612" providerId="AD" clId="Web-{A73BB2A7-A73E-A2F5-0CAF-E7B4F75DF216}" dt="2026-07-31T02:16:41.219" v="61" actId="20577"/>
        <pc:sldMkLst>
          <pc:docMk/>
          <pc:sldMk cId="2903810723" sldId="272"/>
        </pc:sldMkLst>
        <pc:spChg chg="mod">
          <ac:chgData name="Yogesh Simmhan" userId="S::simmhan@iisc.ac.in::10413be7-ca71-49b2-a198-f921570f4612" providerId="AD" clId="Web-{A73BB2A7-A73E-A2F5-0CAF-E7B4F75DF216}" dt="2026-07-31T02:16:41.219" v="61" actId="20577"/>
          <ac:spMkLst>
            <pc:docMk/>
            <pc:sldMk cId="2903810723" sldId="272"/>
            <ac:spMk id="3" creationId="{00000000-0000-0000-0000-000000000000}"/>
          </ac:spMkLst>
        </pc:spChg>
      </pc:sldChg>
      <pc:sldChg chg="modSp">
        <pc:chgData name="Yogesh Simmhan" userId="S::simmhan@iisc.ac.in::10413be7-ca71-49b2-a198-f921570f4612" providerId="AD" clId="Web-{A73BB2A7-A73E-A2F5-0CAF-E7B4F75DF216}" dt="2026-07-31T02:17:14.126" v="64" actId="14100"/>
        <pc:sldMkLst>
          <pc:docMk/>
          <pc:sldMk cId="2853068626" sldId="273"/>
        </pc:sldMkLst>
        <pc:spChg chg="mod">
          <ac:chgData name="Yogesh Simmhan" userId="S::simmhan@iisc.ac.in::10413be7-ca71-49b2-a198-f921570f4612" providerId="AD" clId="Web-{A73BB2A7-A73E-A2F5-0CAF-E7B4F75DF216}" dt="2026-07-31T02:17:14.126" v="64" actId="14100"/>
          <ac:spMkLst>
            <pc:docMk/>
            <pc:sldMk cId="2853068626" sldId="273"/>
            <ac:spMk id="6" creationId="{20625A40-E3FC-1049-6320-D19B63F111A8}"/>
          </ac:spMkLst>
        </pc:spChg>
      </pc:sldChg>
      <pc:sldChg chg="modSp">
        <pc:chgData name="Yogesh Simmhan" userId="S::simmhan@iisc.ac.in::10413be7-ca71-49b2-a198-f921570f4612" providerId="AD" clId="Web-{A73BB2A7-A73E-A2F5-0CAF-E7B4F75DF216}" dt="2026-07-31T02:17:30.798" v="66" actId="1076"/>
        <pc:sldMkLst>
          <pc:docMk/>
          <pc:sldMk cId="2854504555" sldId="274"/>
        </pc:sldMkLst>
        <pc:picChg chg="mod">
          <ac:chgData name="Yogesh Simmhan" userId="S::simmhan@iisc.ac.in::10413be7-ca71-49b2-a198-f921570f4612" providerId="AD" clId="Web-{A73BB2A7-A73E-A2F5-0CAF-E7B4F75DF216}" dt="2026-07-31T02:17:30.798" v="66" actId="1076"/>
          <ac:picMkLst>
            <pc:docMk/>
            <pc:sldMk cId="2854504555" sldId="274"/>
            <ac:picMk id="12" creationId="{A708F3A4-61C4-B208-9E05-4A5B9C413CD8}"/>
          </ac:picMkLst>
        </pc:picChg>
      </pc:sldChg>
      <pc:sldChg chg="modSp">
        <pc:chgData name="Yogesh Simmhan" userId="S::simmhan@iisc.ac.in::10413be7-ca71-49b2-a198-f921570f4612" providerId="AD" clId="Web-{A73BB2A7-A73E-A2F5-0CAF-E7B4F75DF216}" dt="2026-07-31T02:17:38.642" v="69" actId="14100"/>
        <pc:sldMkLst>
          <pc:docMk/>
          <pc:sldMk cId="3275661532" sldId="276"/>
        </pc:sldMkLst>
        <pc:spChg chg="mod">
          <ac:chgData name="Yogesh Simmhan" userId="S::simmhan@iisc.ac.in::10413be7-ca71-49b2-a198-f921570f4612" providerId="AD" clId="Web-{A73BB2A7-A73E-A2F5-0CAF-E7B4F75DF216}" dt="2026-07-31T02:17:38.642" v="69" actId="14100"/>
          <ac:spMkLst>
            <pc:docMk/>
            <pc:sldMk cId="3275661532" sldId="276"/>
            <ac:spMk id="3" creationId="{00000000-0000-0000-0000-000000000000}"/>
          </ac:spMkLst>
        </pc:spChg>
      </pc:sldChg>
      <pc:sldChg chg="modSp">
        <pc:chgData name="Yogesh Simmhan" userId="S::simmhan@iisc.ac.in::10413be7-ca71-49b2-a198-f921570f4612" providerId="AD" clId="Web-{A73BB2A7-A73E-A2F5-0CAF-E7B4F75DF216}" dt="2026-07-31T02:22:22.300" v="168" actId="20577"/>
        <pc:sldMkLst>
          <pc:docMk/>
          <pc:sldMk cId="1972892701" sldId="278"/>
        </pc:sldMkLst>
        <pc:spChg chg="mod">
          <ac:chgData name="Yogesh Simmhan" userId="S::simmhan@iisc.ac.in::10413be7-ca71-49b2-a198-f921570f4612" providerId="AD" clId="Web-{A73BB2A7-A73E-A2F5-0CAF-E7B4F75DF216}" dt="2026-07-31T02:22:22.300" v="168" actId="20577"/>
          <ac:spMkLst>
            <pc:docMk/>
            <pc:sldMk cId="1972892701" sldId="278"/>
            <ac:spMk id="3" creationId="{00000000-0000-0000-0000-000000000000}"/>
          </ac:spMkLst>
        </pc:spChg>
      </pc:sldChg>
      <pc:sldChg chg="modSp">
        <pc:chgData name="Yogesh Simmhan" userId="S::simmhan@iisc.ac.in::10413be7-ca71-49b2-a198-f921570f4612" providerId="AD" clId="Web-{A73BB2A7-A73E-A2F5-0CAF-E7B4F75DF216}" dt="2026-07-31T10:26:33.125" v="308" actId="20577"/>
        <pc:sldMkLst>
          <pc:docMk/>
          <pc:sldMk cId="2060093490" sldId="283"/>
        </pc:sldMkLst>
        <pc:spChg chg="mod">
          <ac:chgData name="Yogesh Simmhan" userId="S::simmhan@iisc.ac.in::10413be7-ca71-49b2-a198-f921570f4612" providerId="AD" clId="Web-{A73BB2A7-A73E-A2F5-0CAF-E7B4F75DF216}" dt="2026-07-31T10:26:33.125" v="308" actId="20577"/>
          <ac:spMkLst>
            <pc:docMk/>
            <pc:sldMk cId="2060093490" sldId="283"/>
            <ac:spMk id="3" creationId="{00000000-0000-0000-0000-000000000000}"/>
          </ac:spMkLst>
        </pc:spChg>
      </pc:sldChg>
      <pc:sldChg chg="modSp">
        <pc:chgData name="Yogesh Simmhan" userId="S::simmhan@iisc.ac.in::10413be7-ca71-49b2-a198-f921570f4612" providerId="AD" clId="Web-{A73BB2A7-A73E-A2F5-0CAF-E7B4F75DF216}" dt="2026-07-31T02:19:27.658" v="93" actId="20577"/>
        <pc:sldMkLst>
          <pc:docMk/>
          <pc:sldMk cId="783625356" sldId="284"/>
        </pc:sldMkLst>
        <pc:spChg chg="mod">
          <ac:chgData name="Yogesh Simmhan" userId="S::simmhan@iisc.ac.in::10413be7-ca71-49b2-a198-f921570f4612" providerId="AD" clId="Web-{A73BB2A7-A73E-A2F5-0CAF-E7B4F75DF216}" dt="2026-07-31T02:19:27.658" v="93" actId="20577"/>
          <ac:spMkLst>
            <pc:docMk/>
            <pc:sldMk cId="783625356" sldId="284"/>
            <ac:spMk id="3" creationId="{00000000-0000-0000-0000-000000000000}"/>
          </ac:spMkLst>
        </pc:spChg>
      </pc:sldChg>
      <pc:sldChg chg="del mod modShow">
        <pc:chgData name="Yogesh Simmhan" userId="S::simmhan@iisc.ac.in::10413be7-ca71-49b2-a198-f921570f4612" providerId="AD" clId="Web-{A73BB2A7-A73E-A2F5-0CAF-E7B4F75DF216}" dt="2026-07-31T10:45:07.299" v="428"/>
        <pc:sldMkLst>
          <pc:docMk/>
          <pc:sldMk cId="2606300544" sldId="285"/>
        </pc:sldMkLst>
      </pc:sldChg>
      <pc:sldChg chg="add del">
        <pc:chgData name="Yogesh Simmhan" userId="S::simmhan@iisc.ac.in::10413be7-ca71-49b2-a198-f921570f4612" providerId="AD" clId="Web-{A73BB2A7-A73E-A2F5-0CAF-E7B4F75DF216}" dt="2026-07-31T02:22:47.535" v="170"/>
        <pc:sldMkLst>
          <pc:docMk/>
          <pc:sldMk cId="1573747065" sldId="287"/>
        </pc:sldMkLst>
      </pc:sldChg>
      <pc:sldChg chg="modSp">
        <pc:chgData name="Yogesh Simmhan" userId="S::simmhan@iisc.ac.in::10413be7-ca71-49b2-a198-f921570f4612" providerId="AD" clId="Web-{A73BB2A7-A73E-A2F5-0CAF-E7B4F75DF216}" dt="2026-07-31T02:20:07.268" v="94" actId="1076"/>
        <pc:sldMkLst>
          <pc:docMk/>
          <pc:sldMk cId="3378553291" sldId="288"/>
        </pc:sldMkLst>
        <pc:picChg chg="mod">
          <ac:chgData name="Yogesh Simmhan" userId="S::simmhan@iisc.ac.in::10413be7-ca71-49b2-a198-f921570f4612" providerId="AD" clId="Web-{A73BB2A7-A73E-A2F5-0CAF-E7B4F75DF216}" dt="2026-07-31T02:20:07.268" v="94" actId="1076"/>
          <ac:picMkLst>
            <pc:docMk/>
            <pc:sldMk cId="3378553291" sldId="288"/>
            <ac:picMk id="8" creationId="{06B9CCF1-73E6-C41F-19DF-4F640060024A}"/>
          </ac:picMkLst>
        </pc:picChg>
      </pc:sldChg>
      <pc:sldChg chg="modSp new del">
        <pc:chgData name="Yogesh Simmhan" userId="S::simmhan@iisc.ac.in::10413be7-ca71-49b2-a198-f921570f4612" providerId="AD" clId="Web-{A73BB2A7-A73E-A2F5-0CAF-E7B4F75DF216}" dt="2026-07-31T09:59:31.404" v="192"/>
        <pc:sldMkLst>
          <pc:docMk/>
          <pc:sldMk cId="1212143377" sldId="290"/>
        </pc:sldMkLst>
        <pc:spChg chg="mod">
          <ac:chgData name="Yogesh Simmhan" userId="S::simmhan@iisc.ac.in::10413be7-ca71-49b2-a198-f921570f4612" providerId="AD" clId="Web-{A73BB2A7-A73E-A2F5-0CAF-E7B4F75DF216}" dt="2026-07-31T02:23:12.098" v="180" actId="20577"/>
          <ac:spMkLst>
            <pc:docMk/>
            <pc:sldMk cId="1212143377" sldId="290"/>
            <ac:spMk id="2" creationId="{01287160-3862-3066-7602-F3E2BA6AAE1F}"/>
          </ac:spMkLst>
        </pc:spChg>
      </pc:sldChg>
      <pc:sldChg chg="modSp new add del mod ord modClrScheme chgLayout">
        <pc:chgData name="Yogesh Simmhan" userId="S::simmhan@iisc.ac.in::10413be7-ca71-49b2-a198-f921570f4612" providerId="AD" clId="Web-{A73BB2A7-A73E-A2F5-0CAF-E7B4F75DF216}" dt="2026-07-31T10:30:49.723" v="393" actId="20577"/>
        <pc:sldMkLst>
          <pc:docMk/>
          <pc:sldMk cId="1455056019" sldId="291"/>
        </pc:sldMkLst>
        <pc:spChg chg="mod ord">
          <ac:chgData name="Yogesh Simmhan" userId="S::simmhan@iisc.ac.in::10413be7-ca71-49b2-a198-f921570f4612" providerId="AD" clId="Web-{A73BB2A7-A73E-A2F5-0CAF-E7B4F75DF216}" dt="2026-07-31T10:09:33.488" v="229" actId="20577"/>
          <ac:spMkLst>
            <pc:docMk/>
            <pc:sldMk cId="1455056019" sldId="291"/>
            <ac:spMk id="2" creationId="{905E1506-9412-DAA0-D728-00BC35421874}"/>
          </ac:spMkLst>
        </pc:spChg>
        <pc:spChg chg="mod ord">
          <ac:chgData name="Yogesh Simmhan" userId="S::simmhan@iisc.ac.in::10413be7-ca71-49b2-a198-f921570f4612" providerId="AD" clId="Web-{A73BB2A7-A73E-A2F5-0CAF-E7B4F75DF216}" dt="2026-07-31T10:30:49.723" v="393" actId="20577"/>
          <ac:spMkLst>
            <pc:docMk/>
            <pc:sldMk cId="1455056019" sldId="291"/>
            <ac:spMk id="3" creationId="{87D59545-0B3C-E67B-69C0-FCC51D148F8E}"/>
          </ac:spMkLst>
        </pc:spChg>
      </pc:sldChg>
      <pc:sldChg chg="addSp modSp new mod modClrScheme chgLayout">
        <pc:chgData name="Yogesh Simmhan" userId="S::simmhan@iisc.ac.in::10413be7-ca71-49b2-a198-f921570f4612" providerId="AD" clId="Web-{A73BB2A7-A73E-A2F5-0CAF-E7B4F75DF216}" dt="2026-07-31T10:00:10.154" v="210" actId="20577"/>
        <pc:sldMkLst>
          <pc:docMk/>
          <pc:sldMk cId="1756348521" sldId="295"/>
        </pc:sldMkLst>
        <pc:spChg chg="mod ord">
          <ac:chgData name="Yogesh Simmhan" userId="S::simmhan@iisc.ac.in::10413be7-ca71-49b2-a198-f921570f4612" providerId="AD" clId="Web-{A73BB2A7-A73E-A2F5-0CAF-E7B4F75DF216}" dt="2026-07-31T10:00:10.154" v="210" actId="20577"/>
          <ac:spMkLst>
            <pc:docMk/>
            <pc:sldMk cId="1756348521" sldId="295"/>
            <ac:spMk id="2" creationId="{5928A1FC-8F0F-848D-25D2-188223C62A65}"/>
          </ac:spMkLst>
        </pc:spChg>
        <pc:spChg chg="mod ord">
          <ac:chgData name="Yogesh Simmhan" userId="S::simmhan@iisc.ac.in::10413be7-ca71-49b2-a198-f921570f4612" providerId="AD" clId="Web-{A73BB2A7-A73E-A2F5-0CAF-E7B4F75DF216}" dt="2026-07-31T09:59:51.482" v="195"/>
          <ac:spMkLst>
            <pc:docMk/>
            <pc:sldMk cId="1756348521" sldId="295"/>
            <ac:spMk id="3" creationId="{D772BC30-EE87-842E-42FD-9FDCAD0FA0EC}"/>
          </ac:spMkLst>
        </pc:spChg>
        <pc:picChg chg="add">
          <ac:chgData name="Yogesh Simmhan" userId="S::simmhan@iisc.ac.in::10413be7-ca71-49b2-a198-f921570f4612" providerId="AD" clId="Web-{A73BB2A7-A73E-A2F5-0CAF-E7B4F75DF216}" dt="2026-07-31T09:59:41.810" v="194"/>
          <ac:picMkLst>
            <pc:docMk/>
            <pc:sldMk cId="1756348521" sldId="295"/>
            <ac:picMk id="5" creationId="{0A0CF997-58BE-A4AB-C9D2-80B03A26EE92}"/>
          </ac:picMkLst>
        </pc:picChg>
      </pc:sldChg>
      <pc:sldChg chg="add modNotes">
        <pc:chgData name="Yogesh Simmhan" userId="S::simmhan@iisc.ac.in::10413be7-ca71-49b2-a198-f921570f4612" providerId="AD" clId="Web-{A73BB2A7-A73E-A2F5-0CAF-E7B4F75DF216}" dt="2026-07-31T10:26:04.765" v="305"/>
        <pc:sldMkLst>
          <pc:docMk/>
          <pc:sldMk cId="3176842373" sldId="332"/>
        </pc:sldMkLst>
      </pc:sldChg>
      <pc:sldChg chg="add">
        <pc:chgData name="Yogesh Simmhan" userId="S::simmhan@iisc.ac.in::10413be7-ca71-49b2-a198-f921570f4612" providerId="AD" clId="Web-{A73BB2A7-A73E-A2F5-0CAF-E7B4F75DF216}" dt="2026-07-31T10:09:05.113" v="213"/>
        <pc:sldMkLst>
          <pc:docMk/>
          <pc:sldMk cId="503026956" sldId="333"/>
        </pc:sldMkLst>
      </pc:sldChg>
      <pc:sldChg chg="modSp add addAnim">
        <pc:chgData name="Yogesh Simmhan" userId="S::simmhan@iisc.ac.in::10413be7-ca71-49b2-a198-f921570f4612" providerId="AD" clId="Web-{A73BB2A7-A73E-A2F5-0CAF-E7B4F75DF216}" dt="2026-07-31T10:33:01.115" v="394"/>
        <pc:sldMkLst>
          <pc:docMk/>
          <pc:sldMk cId="730485289" sldId="1483"/>
        </pc:sldMkLst>
        <pc:spChg chg="mod">
          <ac:chgData name="Yogesh Simmhan" userId="S::simmhan@iisc.ac.in::10413be7-ca71-49b2-a198-f921570f4612" providerId="AD" clId="Web-{A73BB2A7-A73E-A2F5-0CAF-E7B4F75DF216}" dt="2026-07-31T10:09:46.363" v="230" actId="14100"/>
          <ac:spMkLst>
            <pc:docMk/>
            <pc:sldMk cId="730485289" sldId="1483"/>
            <ac:spMk id="2" creationId="{C4B1C51F-D59F-712B-38E8-00150947DEB7}"/>
          </ac:spMkLst>
        </pc:spChg>
      </pc:sldChg>
      <pc:sldChg chg="addSp modSp add addAnim delAnim">
        <pc:chgData name="Yogesh Simmhan" userId="S::simmhan@iisc.ac.in::10413be7-ca71-49b2-a198-f921570f4612" providerId="AD" clId="Web-{A73BB2A7-A73E-A2F5-0CAF-E7B4F75DF216}" dt="2026-07-31T10:37:51.012" v="415" actId="20577"/>
        <pc:sldMkLst>
          <pc:docMk/>
          <pc:sldMk cId="348778498" sldId="1484"/>
        </pc:sldMkLst>
        <pc:spChg chg="add mod">
          <ac:chgData name="Yogesh Simmhan" userId="S::simmhan@iisc.ac.in::10413be7-ca71-49b2-a198-f921570f4612" providerId="AD" clId="Web-{A73BB2A7-A73E-A2F5-0CAF-E7B4F75DF216}" dt="2026-07-31T10:37:00.543" v="412" actId="20577"/>
          <ac:spMkLst>
            <pc:docMk/>
            <pc:sldMk cId="348778498" sldId="1484"/>
            <ac:spMk id="2" creationId="{4191202C-B0BC-4C82-B626-62785EA611FB}"/>
          </ac:spMkLst>
        </pc:spChg>
        <pc:spChg chg="mod">
          <ac:chgData name="Yogesh Simmhan" userId="S::simmhan@iisc.ac.in::10413be7-ca71-49b2-a198-f921570f4612" providerId="AD" clId="Web-{A73BB2A7-A73E-A2F5-0CAF-E7B4F75DF216}" dt="2026-07-31T10:37:51.012" v="415" actId="20577"/>
          <ac:spMkLst>
            <pc:docMk/>
            <pc:sldMk cId="348778498" sldId="1484"/>
            <ac:spMk id="240" creationId="{00000000-0000-0000-0000-000000000000}"/>
          </ac:spMkLst>
        </pc:spChg>
        <pc:spChg chg="mod">
          <ac:chgData name="Yogesh Simmhan" userId="S::simmhan@iisc.ac.in::10413be7-ca71-49b2-a198-f921570f4612" providerId="AD" clId="Web-{A73BB2A7-A73E-A2F5-0CAF-E7B4F75DF216}" dt="2026-07-31T10:19:31.855" v="243" actId="20577"/>
          <ac:spMkLst>
            <pc:docMk/>
            <pc:sldMk cId="348778498" sldId="1484"/>
            <ac:spMk id="241" creationId="{00000000-0000-0000-0000-000000000000}"/>
          </ac:spMkLst>
        </pc:spChg>
      </pc:sldChg>
      <pc:sldChg chg="modSp add mod modShow">
        <pc:chgData name="Yogesh Simmhan" userId="S::simmhan@iisc.ac.in::10413be7-ca71-49b2-a198-f921570f4612" providerId="AD" clId="Web-{A73BB2A7-A73E-A2F5-0CAF-E7B4F75DF216}" dt="2026-07-31T10:39:17.982" v="420" actId="1076"/>
        <pc:sldMkLst>
          <pc:docMk/>
          <pc:sldMk cId="111794400" sldId="1492"/>
        </pc:sldMkLst>
        <pc:spChg chg="mod">
          <ac:chgData name="Yogesh Simmhan" userId="S::simmhan@iisc.ac.in::10413be7-ca71-49b2-a198-f921570f4612" providerId="AD" clId="Web-{A73BB2A7-A73E-A2F5-0CAF-E7B4F75DF216}" dt="2026-07-31T10:39:17.982" v="420" actId="1076"/>
          <ac:spMkLst>
            <pc:docMk/>
            <pc:sldMk cId="111794400" sldId="1492"/>
            <ac:spMk id="5" creationId="{5C1D9E94-3546-33CA-26F5-1208B7D550EF}"/>
          </ac:spMkLst>
        </pc:spChg>
      </pc:sldChg>
      <pc:sldChg chg="modSp add addAnim modAnim">
        <pc:chgData name="Yogesh Simmhan" userId="S::simmhan@iisc.ac.in::10413be7-ca71-49b2-a198-f921570f4612" providerId="AD" clId="Web-{A73BB2A7-A73E-A2F5-0CAF-E7B4F75DF216}" dt="2026-07-31T10:38:56.763" v="419"/>
        <pc:sldMkLst>
          <pc:docMk/>
          <pc:sldMk cId="434938312" sldId="2142534464"/>
        </pc:sldMkLst>
        <pc:spChg chg="mod">
          <ac:chgData name="Yogesh Simmhan" userId="S::simmhan@iisc.ac.in::10413be7-ca71-49b2-a198-f921570f4612" providerId="AD" clId="Web-{A73BB2A7-A73E-A2F5-0CAF-E7B4F75DF216}" dt="2026-07-31T10:38:44.888" v="418" actId="20577"/>
          <ac:spMkLst>
            <pc:docMk/>
            <pc:sldMk cId="434938312" sldId="2142534464"/>
            <ac:spMk id="3" creationId="{3AD16DD2-CDCB-A2FD-39E1-215E1EE16316}"/>
          </ac:spMkLst>
        </pc:spChg>
      </pc:sldChg>
      <pc:sldChg chg="modSp new">
        <pc:chgData name="Yogesh Simmhan" userId="S::simmhan@iisc.ac.in::10413be7-ca71-49b2-a198-f921570f4612" providerId="AD" clId="Web-{A73BB2A7-A73E-A2F5-0CAF-E7B4F75DF216}" dt="2026-07-31T10:29:36.175" v="376" actId="20577"/>
        <pc:sldMkLst>
          <pc:docMk/>
          <pc:sldMk cId="709699815" sldId="2142534465"/>
        </pc:sldMkLst>
        <pc:spChg chg="mod">
          <ac:chgData name="Yogesh Simmhan" userId="S::simmhan@iisc.ac.in::10413be7-ca71-49b2-a198-f921570f4612" providerId="AD" clId="Web-{A73BB2A7-A73E-A2F5-0CAF-E7B4F75DF216}" dt="2026-07-31T10:27:45.501" v="318" actId="20577"/>
          <ac:spMkLst>
            <pc:docMk/>
            <pc:sldMk cId="709699815" sldId="2142534465"/>
            <ac:spMk id="2" creationId="{EAABEEE4-C6DF-5A9A-B94F-49D9F168E1C3}"/>
          </ac:spMkLst>
        </pc:spChg>
        <pc:spChg chg="mod">
          <ac:chgData name="Yogesh Simmhan" userId="S::simmhan@iisc.ac.in::10413be7-ca71-49b2-a198-f921570f4612" providerId="AD" clId="Web-{A73BB2A7-A73E-A2F5-0CAF-E7B4F75DF216}" dt="2026-07-31T10:29:36.175" v="376" actId="20577"/>
          <ac:spMkLst>
            <pc:docMk/>
            <pc:sldMk cId="709699815" sldId="2142534465"/>
            <ac:spMk id="3" creationId="{E69F5BB9-E1CF-48EC-CDF6-63CE0539EAFD}"/>
          </ac:spMkLst>
        </pc:spChg>
      </pc:sldChg>
      <pc:sldChg chg="addSp delSp modSp new">
        <pc:chgData name="Yogesh Simmhan" userId="S::simmhan@iisc.ac.in::10413be7-ca71-49b2-a198-f921570f4612" providerId="AD" clId="Web-{A73BB2A7-A73E-A2F5-0CAF-E7B4F75DF216}" dt="2026-07-31T10:44:57.048" v="427" actId="1076"/>
        <pc:sldMkLst>
          <pc:docMk/>
          <pc:sldMk cId="3972074997" sldId="2142534466"/>
        </pc:sldMkLst>
        <pc:spChg chg="del">
          <ac:chgData name="Yogesh Simmhan" userId="S::simmhan@iisc.ac.in::10413be7-ca71-49b2-a198-f921570f4612" providerId="AD" clId="Web-{A73BB2A7-A73E-A2F5-0CAF-E7B4F75DF216}" dt="2026-07-31T10:44:25.407" v="423"/>
          <ac:spMkLst>
            <pc:docMk/>
            <pc:sldMk cId="3972074997" sldId="2142534466"/>
            <ac:spMk id="2" creationId="{D789F30D-ABD9-C2E5-3CCB-E916FAB57986}"/>
          </ac:spMkLst>
        </pc:spChg>
        <pc:spChg chg="del">
          <ac:chgData name="Yogesh Simmhan" userId="S::simmhan@iisc.ac.in::10413be7-ca71-49b2-a198-f921570f4612" providerId="AD" clId="Web-{A73BB2A7-A73E-A2F5-0CAF-E7B4F75DF216}" dt="2026-07-31T10:44:25.407" v="422"/>
          <ac:spMkLst>
            <pc:docMk/>
            <pc:sldMk cId="3972074997" sldId="2142534466"/>
            <ac:spMk id="3" creationId="{E48D86BF-72E1-2D7B-5518-6A1C7594D4FA}"/>
          </ac:spMkLst>
        </pc:spChg>
        <pc:picChg chg="add mod">
          <ac:chgData name="Yogesh Simmhan" userId="S::simmhan@iisc.ac.in::10413be7-ca71-49b2-a198-f921570f4612" providerId="AD" clId="Web-{A73BB2A7-A73E-A2F5-0CAF-E7B4F75DF216}" dt="2026-07-31T10:44:57.048" v="427" actId="1076"/>
          <ac:picMkLst>
            <pc:docMk/>
            <pc:sldMk cId="3972074997" sldId="2142534466"/>
            <ac:picMk id="4" creationId="{0CC1312F-CA61-5D92-701C-4BF4BFE0E5CC}"/>
          </ac:picMkLst>
        </pc:picChg>
      </pc:sldChg>
      <pc:sldChg chg="modSp new mod modClrScheme chgLayout">
        <pc:chgData name="Yogesh Simmhan" userId="S::simmhan@iisc.ac.in::10413be7-ca71-49b2-a198-f921570f4612" providerId="AD" clId="Web-{A73BB2A7-A73E-A2F5-0CAF-E7B4F75DF216}" dt="2026-07-31T10:46:14.003" v="435" actId="20577"/>
        <pc:sldMkLst>
          <pc:docMk/>
          <pc:sldMk cId="2055593925" sldId="2142534467"/>
        </pc:sldMkLst>
        <pc:spChg chg="mod ord">
          <ac:chgData name="Yogesh Simmhan" userId="S::simmhan@iisc.ac.in::10413be7-ca71-49b2-a198-f921570f4612" providerId="AD" clId="Web-{A73BB2A7-A73E-A2F5-0CAF-E7B4F75DF216}" dt="2026-07-31T10:46:14.003" v="435" actId="20577"/>
          <ac:spMkLst>
            <pc:docMk/>
            <pc:sldMk cId="2055593925" sldId="2142534467"/>
            <ac:spMk id="2" creationId="{298AB2C3-9C6A-45C7-D6C1-75558E7032DC}"/>
          </ac:spMkLst>
        </pc:spChg>
        <pc:spChg chg="mod ord">
          <ac:chgData name="Yogesh Simmhan" userId="S::simmhan@iisc.ac.in::10413be7-ca71-49b2-a198-f921570f4612" providerId="AD" clId="Web-{A73BB2A7-A73E-A2F5-0CAF-E7B4F75DF216}" dt="2026-07-31T10:46:10.112" v="430"/>
          <ac:spMkLst>
            <pc:docMk/>
            <pc:sldMk cId="2055593925" sldId="2142534467"/>
            <ac:spMk id="3" creationId="{C125208B-CC55-3225-FB8E-9EC8BC5B9451}"/>
          </ac:spMkLst>
        </pc:spChg>
      </pc:sldChg>
    </pc:docChg>
  </pc:docChgLst>
  <pc:docChgLst>
    <pc:chgData name="Phani Motamarri" userId="S::phanim@iisc.ac.in::73bc6395-08b2-4e8c-b1d2-0edabde6db6f" providerId="AD" clId="Web-{19639724-9086-3D82-9B9E-8024C5D12819}"/>
    <pc:docChg chg="modSld">
      <pc:chgData name="Phani Motamarri" userId="S::phanim@iisc.ac.in::73bc6395-08b2-4e8c-b1d2-0edabde6db6f" providerId="AD" clId="Web-{19639724-9086-3D82-9B9E-8024C5D12819}" dt="2026-07-31T03:30:12.253" v="19" actId="20577"/>
      <pc:docMkLst>
        <pc:docMk/>
      </pc:docMkLst>
      <pc:sldChg chg="modSp">
        <pc:chgData name="Phani Motamarri" userId="S::phanim@iisc.ac.in::73bc6395-08b2-4e8c-b1d2-0edabde6db6f" providerId="AD" clId="Web-{19639724-9086-3D82-9B9E-8024C5D12819}" dt="2026-07-31T03:30:12.253" v="19" actId="20577"/>
        <pc:sldMkLst>
          <pc:docMk/>
          <pc:sldMk cId="1956892460" sldId="256"/>
        </pc:sldMkLst>
        <pc:spChg chg="mod">
          <ac:chgData name="Phani Motamarri" userId="S::phanim@iisc.ac.in::73bc6395-08b2-4e8c-b1d2-0edabde6db6f" providerId="AD" clId="Web-{19639724-9086-3D82-9B9E-8024C5D12819}" dt="2026-07-31T03:30:12.253" v="19" actId="20577"/>
          <ac:spMkLst>
            <pc:docMk/>
            <pc:sldMk cId="1956892460" sldId="256"/>
            <ac:spMk id="4" creationId="{5C1E30E9-2618-2788-2EE3-9F580B3F01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63FA2-1642-8544-B8C4-22509B2BF19A}"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F6A02-52FB-6D4D-8078-DC0A1ABE3F6B}" type="slidenum">
              <a:rPr lang="en-US" smtClean="0"/>
              <a:t>‹#›</a:t>
            </a:fld>
            <a:endParaRPr lang="en-US"/>
          </a:p>
        </p:txBody>
      </p:sp>
    </p:spTree>
    <p:extLst>
      <p:ext uri="{BB962C8B-B14F-4D97-AF65-F5344CB8AC3E}">
        <p14:creationId xmlns:p14="http://schemas.microsoft.com/office/powerpoint/2010/main" val="1807493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ata.com/newsroom/jamsetji-tata-letter-to-swami-vivekananda"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indiatoday.in/education-today/gk-current-affairs/story/how-a-voyage-with-swami-vivekananda-inspired-jamshedji-tatas-vision-for-iisc-2688209-2025-03-03"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google.com/search?q=Solid+State+Chemistry&amp;client=firefox-b-d&amp;hs=QKOU&amp;sca_esv=3e7d448152e3a13c&amp;ei=MKhQafvJC6Kc4-EP8aCA8Qg&amp;ved=2ahUKEwjT7I_Vr9-RAxVr1zgGHR9KMiwQgK4QegQIARAE&amp;uact=5&amp;oq=CNR+Rao+iisc&amp;gs_lp=Egxnd3Mtd2l6LXNlcnAiDENOUiBSYW8gaWlzYzILEC4YgAQYkQIYigUyBhAAGBYYHjIGEAAYFhgeMgsQABiABBiGAxiKBTILEAAYgAQYhgMYigUyCxAAGIAEGIYDGIoFMgUQABjvBTIFEAAY7wUyBRAAGO8FMhoQLhiABBiRAhiKBRiXBRjcBBjeBBjfBNgBAUjUBlCjAVjiBXABeAGQAQCYAccBoAGuBaoBAzAuNLgBA8gBAPgBAZgCBaACgAbCAgoQABiwAxjWBBhHwgINEAAYgAQYsAMYQxiKBcICDhAAGLADGOQCGNYE2AEBwgITEC4YgAQYsAMYQxjIAxiKBdgBAcICChAAGIAEGEMYigXCAgUQABiABMICBRAuGIAEmAMAiAYBkAYSugYGCAEQARgJkgcFMS4yLjKgB4EwsgcFMC4yLjK4B_AFwgcHMi0xLjMuMcgHQ4AIAA&amp;sclient=gws-wiz-serp&amp;mstk=AUtExfAHcSfDm2tD8zCE7be6iyfXQEJ00P0voQZXU4gvIwfD3Fkka50PZ9H8WouHN8jduRMwmS3-MIME12WTdBR0LSwpX8QI-uZOckm8e5Hi5xni6w9tc8tswHEVoXkze04r8pIFpkmn_YcCzgdK12RXWJ-ZNwg17ZpHqLpZIzbGp9W_zeMWPg824jNirEmIYG6h0hi8&amp;csui=3" TargetMode="External"/><Relationship Id="rId3" Type="http://schemas.openxmlformats.org/officeDocument/2006/relationships/hyperlink" Target="https://www.google.com/search?q=Vikram+Sarabhai&amp;client=firefox-b-d&amp;hs=GKOU&amp;sca_esv=3e7d448152e3a13c&amp;ei=taVQaaHDG6mWjuMPiL77uAU&amp;ved=2ahUKEwjWo8-srd-RAxVR1zgGHcV0JqEQgK4QegQIARAD&amp;uact=5&amp;oq=Vikram+Sarabhai+iisc&amp;gs_lp=Egxnd3Mtd2l6LXNlcnAiFFZpa3JhbSBTYXJhYmhhaSBpaXNjMgsQABiABBiRAhiKBTIFEAAYgAQyBRAAGIAEMgUQABiABDIFEAAYgAQyBRAAGIAEMgYQABgWGB4yBhAAGBYYHjIGEAAYFhgeMgYQABgWGB5I0gZQxgFY9gVwAXgBkAEAmAGEAqAB2ASqAQUwLjIuMbgBA8gBAPgBAZgCBKACkQXCAgoQABiwAxjWBBhHwgINEAAYgAQYsAMYQxiKBcICDRAuGIAEGLADGEMYigXCAg4QABiwAxjkAhjWBNgBAcICExAuGIAEGLADGEMYyAMYigXYAQHCAgoQABiABBhDGIoFwgIFEC4YgASYAwCIBgGQBhO6BgYIARABGAmSBwUxLjIuMaAH7xiyBwUwLjIuMbgH_gTCBwUyLTEuM8gHK4AIAA&amp;sclient=gws-wiz-serp&amp;mstk=AUtExfBAbHGVgg3LY644fuXI4LwYM-unxsOzvVGamTgvqy4AV3kg3GJ4uWeJIrMQ1Hm2bcaBdTVRN6UY3hp_gOcyV11-uKsjvetsWlo_tlZ1fTjoDqv82CrnFZ_t3IX6LQ0huh0G2Hhjk_cK5P6e6GqmrwbxeG62z8Ri7BYC1nR-xrj3jYrNr9ZaZhpfvYQskUDKtEDE&amp;csui=3" TargetMode="External"/><Relationship Id="rId7" Type="http://schemas.openxmlformats.org/officeDocument/2006/relationships/hyperlink" Target="https://www.google.com/search?q=Indian+Institute+of+Science+%28IISc%29&amp;client=firefox-b-d&amp;hs=QKOU&amp;sca_esv=3e7d448152e3a13c&amp;ei=MKhQafvJC6Kc4-EP8aCA8Qg&amp;ved=2ahUKEwjT7I_Vr9-RAxVr1zgGHR9KMiwQgK4QegQIARAD&amp;uact=5&amp;oq=CNR+Rao+iisc&amp;gs_lp=Egxnd3Mtd2l6LXNlcnAiDENOUiBSYW8gaWlzYzILEC4YgAQYkQIYigUyBhAAGBYYHjIGEAAYFhgeMgsQABiABBiGAxiKBTILEAAYgAQYhgMYigUyCxAAGIAEGIYDGIoFMgUQABjvBTIFEAAY7wUyBRAAGO8FMhoQLhiABBiRAhiKBRiXBRjcBBjeBBjfBNgBAUjUBlCjAVjiBXABeAGQAQCYAccBoAGuBaoBAzAuNLgBA8gBAPgBAZgCBaACgAbCAgoQABiwAxjWBBhHwgINEAAYgAQYsAMYQxiKBcICDhAAGLADGOQCGNYE2AEBwgITEC4YgAQYsAMYQxjIAxiKBdgBAcICChAAGIAEGEMYigXCAgUQABiABMICBRAuGIAEmAMAiAYBkAYSugYGCAEQARgJkgcFMS4yLjKgB4EwsgcFMC4yLjK4B_AFwgcHMi0xLjMuMcgHQ4AIAA&amp;sclient=gws-wiz-serp&amp;mstk=AUtExfAHcSfDm2tD8zCE7be6iyfXQEJ00P0voQZXU4gvIwfD3Fkka50PZ9H8WouHN8jduRMwmS3-MIME12WTdBR0LSwpX8QI-uZOckm8e5Hi5xni6w9tc8tswHEVoXkze04r8pIFpkmn_YcCzgdK12RXWJ-ZNwg17ZpHqLpZIzbGp9W_zeMWPg824jNirEmIYG6h0hi8&amp;csui=3"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google.com/search?q=Prof.+C.N.R.+Rao&amp;client=firefox-b-d&amp;hs=QKOU&amp;sca_esv=3e7d448152e3a13c&amp;ei=MKhQafvJC6Kc4-EP8aCA8Qg&amp;ved=2ahUKEwjT7I_Vr9-RAxVr1zgGHR9KMiwQgK4QegQIARAB&amp;uact=5&amp;oq=CNR+Rao+iisc&amp;gs_lp=Egxnd3Mtd2l6LXNlcnAiDENOUiBSYW8gaWlzYzILEC4YgAQYkQIYigUyBhAAGBYYHjIGEAAYFhgeMgsQABiABBiGAxiKBTILEAAYgAQYhgMYigUyCxAAGIAEGIYDGIoFMgUQABjvBTIFEAAY7wUyBRAAGO8FMhoQLhiABBiRAhiKBRiXBRjcBBjeBBjfBNgBAUjUBlCjAVjiBXABeAGQAQCYAccBoAGuBaoBAzAuNLgBA8gBAPgBAZgCBaACgAbCAgoQABiwAxjWBBhHwgINEAAYgAQYsAMYQxiKBcICDhAAGLADGOQCGNYE2AEBwgITEC4YgAQYsAMYQxjIAxiKBdgBAcICChAAGIAEGEMYigXCAgUQABiABMICBRAuGIAEmAMAiAYBkAYSugYGCAEQARgJkgcFMS4yLjKgB4EwsgcFMC4yLjK4B_AFwgcHMi0xLjMuMcgHQ4AIAA&amp;sclient=gws-wiz-serp&amp;mstk=AUtExfAHcSfDm2tD8zCE7be6iyfXQEJ00P0voQZXU4gvIwfD3Fkka50PZ9H8WouHN8jduRMwmS3-MIME12WTdBR0LSwpX8QI-uZOckm8e5Hi5xni6w9tc8tswHEVoXkze04r8pIFpkmn_YcCzgdK12RXWJ-ZNwg17ZpHqLpZIzbGp9W_zeMWPg824jNirEmIYG6h0hi8&amp;csui=3" TargetMode="External"/><Relationship Id="rId5" Type="http://schemas.openxmlformats.org/officeDocument/2006/relationships/hyperlink" Target="https://www.google.com/search?q=Homi+J.+Bhabha&amp;client=firefox-b-d&amp;hs=GKOU&amp;sca_esv=3e7d448152e3a13c&amp;ei=taVQaaHDG6mWjuMPiL77uAU&amp;ved=2ahUKEwjWo8-srd-RAxVR1zgGHcV0JqEQgK4QegQIARAG&amp;uact=5&amp;oq=Vikram+Sarabhai+iisc&amp;gs_lp=Egxnd3Mtd2l6LXNlcnAiFFZpa3JhbSBTYXJhYmhhaSBpaXNjMgsQABiABBiRAhiKBTIFEAAYgAQyBRAAGIAEMgUQABiABDIFEAAYgAQyBRAAGIAEMgYQABgWGB4yBhAAGBYYHjIGEAAYFhgeMgYQABgWGB5I0gZQxgFY9gVwAXgBkAEAmAGEAqAB2ASqAQUwLjIuMbgBA8gBAPgBAZgCBKACkQXCAgoQABiwAxjWBBhHwgINEAAYgAQYsAMYQxiKBcICDRAuGIAEGLADGEMYigXCAg4QABiwAxjkAhjWBNgBAcICExAuGIAEGLADGEMYyAMYigXYAQHCAgoQABiABBhDGIoFwgIFEC4YgASYAwCIBgGQBhO6BgYIARABGAmSBwUxLjIuMaAH7xiyBwUwLjIuMbgH_gTCBwUyLTEuM8gHK4AIAA&amp;sclient=gws-wiz-serp&amp;mstk=AUtExfBAbHGVgg3LY644fuXI4LwYM-unxsOzvVGamTgvqy4AV3kg3GJ4uWeJIrMQ1Hm2bcaBdTVRN6UY3hp_gOcyV11-uKsjvetsWlo_tlZ1fTjoDqv82CrnFZ_t3IX6LQ0huh0G2Hhjk_cK5P6e6GqmrwbxeG62z8Ri7BYC1nR-xrj3jYrNr9ZaZhpfvYQskUDKtEDE&amp;csui=3" TargetMode="External"/><Relationship Id="rId4" Type="http://schemas.openxmlformats.org/officeDocument/2006/relationships/hyperlink" Target="https://www.google.com/search?q=IISc&amp;client=firefox-b-d&amp;hs=GKOU&amp;sca_esv=3e7d448152e3a13c&amp;ei=taVQaaHDG6mWjuMPiL77uAU&amp;ved=2ahUKEwjWo8-srd-RAxVR1zgGHcV0JqEQgK4QegQIARAF&amp;uact=5&amp;oq=Vikram+Sarabhai+iisc&amp;gs_lp=Egxnd3Mtd2l6LXNlcnAiFFZpa3JhbSBTYXJhYmhhaSBpaXNjMgsQABiABBiRAhiKBTIFEAAYgAQyBRAAGIAEMgUQABiABDIFEAAYgAQyBRAAGIAEMgYQABgWGB4yBhAAGBYYHjIGEAAYFhgeMgYQABgWGB5I0gZQxgFY9gVwAXgBkAEAmAGEAqAB2ASqAQUwLjIuMbgBA8gBAPgBAZgCBKACkQXCAgoQABiwAxjWBBhHwgINEAAYgAQYsAMYQxiKBcICDRAuGIAEGLADGEMYigXCAg4QABiwAxjkAhjWBNgBAcICExAuGIAEGLADGEMYyAMYigXYAQHCAgoQABiABBhDGIoFwgIFEC4YgASYAwCIBgGQBhO6BgYIARABGAmSBwUxLjIuMaAH7xiyBwUwLjIuMbgH_gTCBwUyLTEuM8gHK4AIAA&amp;sclient=gws-wiz-serp&amp;mstk=AUtExfBAbHGVgg3LY644fuXI4LwYM-unxsOzvVGamTgvqy4AV3kg3GJ4uWeJIrMQ1Hm2bcaBdTVRN6UY3hp_gOcyV11-uKsjvetsWlo_tlZ1fTjoDqv82CrnFZ_t3IX6LQ0huh0G2Hhjk_cK5P6e6GqmrwbxeG62z8Ri7BYC1nR-xrj3jYrNr9ZaZhpfvYQskUDKtEDE&amp;csui=3" TargetMode="External"/><Relationship Id="rId9" Type="http://schemas.openxmlformats.org/officeDocument/2006/relationships/hyperlink" Target="https://www.google.com/search?q=nanomaterials&amp;client=firefox-b-d&amp;hs=QKOU&amp;sca_esv=3e7d448152e3a13c&amp;ei=MKhQafvJC6Kc4-EP8aCA8Qg&amp;ved=2ahUKEwjT7I_Vr9-RAxVr1zgGHR9KMiwQgK4QegQIARAF&amp;uact=5&amp;oq=CNR+Rao+iisc&amp;gs_lp=Egxnd3Mtd2l6LXNlcnAiDENOUiBSYW8gaWlzYzILEC4YgAQYkQIYigUyBhAAGBYYHjIGEAAYFhgeMgsQABiABBiGAxiKBTILEAAYgAQYhgMYigUyCxAAGIAEGIYDGIoFMgUQABjvBTIFEAAY7wUyBRAAGO8FMhoQLhiABBiRAhiKBRiXBRjcBBjeBBjfBNgBAUjUBlCjAVjiBXABeAGQAQCYAccBoAGuBaoBAzAuNLgBA8gBAPgBAZgCBaACgAbCAgoQABiwAxjWBBhHwgINEAAYgAQYsAMYQxiKBcICDhAAGLADGOQCGNYE2AEBwgITEC4YgAQYsAMYQxjIAxiKBdgBAcICChAAGIAEGEMYigXCAgUQABiABMICBRAuGIAEmAMAiAYBkAYSugYGCAEQARgJkgcFMS4yLjKgB4EwsgcFMC4yLjK4B_AFwgcHMi0xLjMuMcgHQ4AIAA&amp;sclient=gws-wiz-serp&amp;mstk=AUtExfAHcSfDm2tD8zCE7be6iyfXQEJ00P0voQZXU4gvIwfD3Fkka50PZ9H8WouHN8jduRMwmS3-MIME12WTdBR0LSwpX8QI-uZOckm8e5Hi5xni6w9tc8tswHEVoXkze04r8pIFpkmn_YcCzgdK12RXWJ-ZNwg17ZpHqLpZIzbGp9W_zeMWPg824jNirEmIYG6h0hi8&amp;csui=3"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ogle.com/search?q=Shubhanshu+Shukla&amp;client=firefox-b-d&amp;hs=VKOU&amp;sca_esv=3e7d448152e3a13c&amp;ei=J6lQacKROYv1juMPsu6CkA4&amp;ved=2ahUKEwjUi6jNsN-RAxUYzzgGHdFjEg0QgK4QegQIARAE&amp;uact=5&amp;oq=IISc+and+Gaganyaan+Mission+shukla&amp;gs_lp=Egxnd3Mtd2l6LXNlcnAiIUlJU2MgYW5kIEdhZ2FueWFhbiBNaXNzaW9uIHNodWtsYTIFECEYoAEyBRAhGKABMgUQIRigAUi4GlC8D1jUGXABeAGQAQCYAY4DoAGkCaoBBzAuNS4wLjG4AQPIAQD4AQGYAgegAvcJwgIKEAAYsAMY1gQYR5gDAIgGAZAGCJIHBzEuNS40LTGgB90VsgcHMC41LjQtMbgH5wnCBwUyLTUuMsgHMIAIAA&amp;sclient=gws-wiz-serp&amp;mstk=AUtExfBdwmVMx19eFJxbGWpcwYTyBDRoDg38YFB6XwGvfYwji0ktZlQlQ9DPhoNIhtiJ6Sm3HdXNXg37ixS7HYe8GWXH_c5th3wENG2cpD1kMymmgo57edfb3SkenlrwwQOZUCWCNL8bi6I-PRJ47UFvIW60-MYfhKi5lAwFXoF-dNkRt5CVmhNreFJwLBuCZXB9I3qh&amp;csui=3" TargetMode="External"/><Relationship Id="rId7" Type="http://schemas.openxmlformats.org/officeDocument/2006/relationships/hyperlink" Target="https://www.google.com/search?q=IISc+Education&amp;client=firefox-b-d&amp;hs=VKOU&amp;sca_esv=3e7d448152e3a13c&amp;ei=J6lQacKROYv1juMPsu6CkA4&amp;ved=2ahUKEwjUi6jNsN-RAxUYzzgGHdFjEg0QgK4QegQIAxAD&amp;uact=5&amp;oq=IISc+and+Gaganyaan+Mission+shukla&amp;gs_lp=Egxnd3Mtd2l6LXNlcnAiIUlJU2MgYW5kIEdhZ2FueWFhbiBNaXNzaW9uIHNodWtsYTIFECEYoAEyBRAhGKABMgUQIRigAUi4GlC8D1jUGXABeAGQAQCYAY4DoAGkCaoBBzAuNS4wLjG4AQPIAQD4AQGYAgegAvcJwgIKEAAYsAMY1gQYR5gDAIgGAZAGCJIHBzEuNS40LTGgB90VsgcHMC41LjQtMbgH5wnCBwUyLTUuMsgHMIAIAA&amp;sclient=gws-wiz-serp&amp;mstk=AUtExfBdwmVMx19eFJxbGWpcwYTyBDRoDg38YFB6XwGvfYwji0ktZlQlQ9DPhoNIhtiJ6Sm3HdXNXg37ixS7HYe8GWXH_c5th3wENG2cpD1kMymmgo57edfb3SkenlrwwQOZUCWCNL8bi6I-PRJ47UFvIW60-MYfhKi5lAwFXoF-dNkRt5CVmhNreFJwLBuCZXB9I3qh&amp;csui=3"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www.google.com/search?q=microgravity+experiments&amp;client=firefox-b-d&amp;hs=VKOU&amp;sca_esv=3e7d448152e3a13c&amp;ei=J6lQacKROYv1juMPsu6CkA4&amp;ved=2ahUKEwjUi6jNsN-RAxUYzzgGHdFjEg0QgK4QegQIARAH&amp;uact=5&amp;oq=IISc+and+Gaganyaan+Mission+shukla&amp;gs_lp=Egxnd3Mtd2l6LXNlcnAiIUlJU2MgYW5kIEdhZ2FueWFhbiBNaXNzaW9uIHNodWtsYTIFECEYoAEyBRAhGKABMgUQIRigAUi4GlC8D1jUGXABeAGQAQCYAY4DoAGkCaoBBzAuNS4wLjG4AQPIAQD4AQGYAgegAvcJwgIKEAAYsAMY1gQYR5gDAIgGAZAGCJIHBzEuNS40LTGgB90VsgcHMC41LjQtMbgH5wnCBwUyLTUuMsgHMIAIAA&amp;sclient=gws-wiz-serp&amp;mstk=AUtExfBdwmVMx19eFJxbGWpcwYTyBDRoDg38YFB6XwGvfYwji0ktZlQlQ9DPhoNIhtiJ6Sm3HdXNXg37ixS7HYe8GWXH_c5th3wENG2cpD1kMymmgo57edfb3SkenlrwwQOZUCWCNL8bi6I-PRJ47UFvIW60-MYfhKi5lAwFXoF-dNkRt5CVmhNreFJwLBuCZXB9I3qh&amp;csui=3" TargetMode="External"/><Relationship Id="rId5" Type="http://schemas.openxmlformats.org/officeDocument/2006/relationships/hyperlink" Target="https://www.google.com/search?q=Axiom-4+mission&amp;client=firefox-b-d&amp;hs=VKOU&amp;sca_esv=3e7d448152e3a13c&amp;ei=J6lQacKROYv1juMPsu6CkA4&amp;ved=2ahUKEwjUi6jNsN-RAxUYzzgGHdFjEg0QgK4QegQIARAG&amp;uact=5&amp;oq=IISc+and+Gaganyaan+Mission+shukla&amp;gs_lp=Egxnd3Mtd2l6LXNlcnAiIUlJU2MgYW5kIEdhZ2FueWFhbiBNaXNzaW9uIHNodWtsYTIFECEYoAEyBRAhGKABMgUQIRigAUi4GlC8D1jUGXABeAGQAQCYAY4DoAGkCaoBBzAuNS4wLjG4AQPIAQD4AQGYAgegAvcJwgIKEAAYsAMY1gQYR5gDAIgGAZAGCJIHBzEuNS40LTGgB90VsgcHMC41LjQtMbgH5wnCBwUyLTUuMsgHMIAIAA&amp;sclient=gws-wiz-serp&amp;mstk=AUtExfBdwmVMx19eFJxbGWpcwYTyBDRoDg38YFB6XwGvfYwji0ktZlQlQ9DPhoNIhtiJ6Sm3HdXNXg37ixS7HYe8GWXH_c5th3wENG2cpD1kMymmgo57edfb3SkenlrwwQOZUCWCNL8bi6I-PRJ47UFvIW60-MYfhKi5lAwFXoF-dNkRt5CVmhNreFJwLBuCZXB9I3qh&amp;csui=3" TargetMode="External"/><Relationship Id="rId4" Type="http://schemas.openxmlformats.org/officeDocument/2006/relationships/hyperlink" Target="https://www.google.com/search?q=International+Space+Station&amp;client=firefox-b-d&amp;hs=VKOU&amp;sca_esv=3e7d448152e3a13c&amp;ei=J6lQacKROYv1juMPsu6CkA4&amp;ved=2ahUKEwjUi6jNsN-RAxUYzzgGHdFjEg0QgK4QegQIARAF&amp;uact=5&amp;oq=IISc+and+Gaganyaan+Mission+shukla&amp;gs_lp=Egxnd3Mtd2l6LXNlcnAiIUlJU2MgYW5kIEdhZ2FueWFhbiBNaXNzaW9uIHNodWtsYTIFECEYoAEyBRAhGKABMgUQIRigAUi4GlC8D1jUGXABeAGQAQCYAY4DoAGkCaoBBzAuNS4wLjG4AQPIAQD4AQGYAgegAvcJwgIKEAAYsAMY1gQYR5gDAIgGAZAGCJIHBzEuNS40LTGgB90VsgcHMC41LjQtMbgH5wnCBwUyLTUuMsgHMIAIAA&amp;sclient=gws-wiz-serp&amp;mstk=AUtExfBdwmVMx19eFJxbGWpcwYTyBDRoDg38YFB6XwGvfYwji0ktZlQlQ9DPhoNIhtiJ6Sm3HdXNXg37ixS7HYe8GWXH_c5th3wENG2cpD1kMymmgo57edfb3SkenlrwwQOZUCWCNL8bi6I-PRJ47UFvIW60-MYfhKi5lAwFXoF-dNkRt5CVmhNreFJwLBuCZXB9I3qh&amp;csui=3"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3d77ae2d4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g23d77ae2d4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4ac72c8d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4ac72c8d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founding vision of IISc.</a:t>
            </a:r>
          </a:p>
          <a:p>
            <a:r>
              <a:rPr lang="en-IN"/>
              <a:t>The 1893 voyage from Japan to Chicago alongside Swami Vivekananda profoundly shaped Jamsetji Tata's vision. At the time, Swamiji was preparing to introduce the Western world to Indian spiritualism. </a:t>
            </a:r>
          </a:p>
          <a:p>
            <a:r>
              <a:rPr lang="en-IN"/>
              <a:t>1899  letter. </a:t>
            </a:r>
          </a:p>
          <a:p>
            <a:r>
              <a:rPr lang="en-IN"/>
              <a:t>1909 founded.</a:t>
            </a:r>
          </a:p>
          <a:p>
            <a:r>
              <a:rPr lang="en-IN">
                <a:ea typeface="Calibri" panose="020F0502020204030204"/>
                <a:cs typeface="Calibri" panose="020F0502020204030204"/>
              </a:rPr>
              <a:t>IISc Founders Day </a:t>
            </a:r>
            <a:r>
              <a:rPr lang="en-IN"/>
              <a:t>March 3, JN tata Birthday</a:t>
            </a:r>
          </a:p>
          <a:p>
            <a:r>
              <a:rPr lang="en-IN">
                <a:hlinkClick r:id="rId3"/>
              </a:rPr>
              <a:t>https://www.tata.com/newsroom/jamsetji-tata-letter-to-swami-vivekananda</a:t>
            </a:r>
            <a:r>
              <a:rPr lang="en-IN"/>
              <a:t> </a:t>
            </a:r>
            <a:endParaRPr lang="en-IN">
              <a:ea typeface="Calibri"/>
              <a:cs typeface="Calibri"/>
            </a:endParaRPr>
          </a:p>
          <a:p>
            <a:r>
              <a:rPr lang="en-IN">
                <a:hlinkClick r:id="rId4"/>
              </a:rPr>
              <a:t>https://www.indiatoday.in/education-today/gk-current-affairs/story/how-a-voyage-with-swami-vivekananda-inspired-jamshedji-tatas-vision-for-iisc-2688209-2025-03-03</a:t>
            </a:r>
            <a:endParaRPr lang="en-IN">
              <a:ea typeface="Calibri"/>
              <a:cs typeface="Calibri"/>
              <a:hlinkClick r:id="rId4"/>
            </a:endParaRPr>
          </a:p>
          <a:p>
            <a:endParaRPr lang="en-IN">
              <a:ea typeface="Calibri"/>
              <a:cs typeface="Calibri"/>
            </a:endParaRPr>
          </a:p>
        </p:txBody>
      </p:sp>
      <p:sp>
        <p:nvSpPr>
          <p:cNvPr id="4" name="Slide Number Placeholder 3"/>
          <p:cNvSpPr>
            <a:spLocks noGrp="1"/>
          </p:cNvSpPr>
          <p:nvPr>
            <p:ph type="sldNum" sz="quarter" idx="5"/>
          </p:nvPr>
        </p:nvSpPr>
        <p:spPr/>
        <p:txBody>
          <a:bodyPr/>
          <a:lstStyle/>
          <a:p>
            <a:fld id="{FBA9AA13-5434-49B2-B826-513B795D437B}" type="slidenum">
              <a:rPr lang="en-IN" smtClean="0"/>
              <a:t>22</a:t>
            </a:fld>
            <a:endParaRPr lang="en-IN"/>
          </a:p>
        </p:txBody>
      </p:sp>
    </p:spTree>
    <p:extLst>
      <p:ext uri="{BB962C8B-B14F-4D97-AF65-F5344CB8AC3E}">
        <p14:creationId xmlns:p14="http://schemas.microsoft.com/office/powerpoint/2010/main" val="3236090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 N. Ramachandran, </a:t>
            </a:r>
            <a:r>
              <a:rPr lang="en-US" i="1"/>
              <a:t>Master's degree in Physics at the Indian Institute of Science</a:t>
            </a:r>
            <a:r>
              <a:rPr lang="en-US"/>
              <a:t> under the tutelage of Prof. C. V. Raman. </a:t>
            </a:r>
            <a:r>
              <a:rPr lang="en-IN"/>
              <a:t>Established MBU at IISc. </a:t>
            </a:r>
            <a:r>
              <a:rPr lang="en-US"/>
              <a:t>Indian physicist who was known for his work that led to his creation of the Ramachandran plot for understanding peptide structure. His discovery of the triple helical structure of collagen in 1955 and his analysis of the allowed conformations of proteins through the use of the 'Ramachandran plot' rank among the most outstanding contributions in structural biology, along with Pauling's description of the α-helix and Watson and Crick's discovery of the double helical structure of DNA.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C.V. Raman is famous for discovering the Raman Effect, a phenomenon where light changes wavelength after scattering off molecules, earning him the 1930 Nobel Prize in Physics and making him the first Asian to win a science Nobel.  First Indian director of IISc.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Rajeshwari Chatterjee was an Indian scientist and an academic. She was the first woman engineer from Karnataka and described herself as an engineering-scientist. </a:t>
            </a:r>
            <a:r>
              <a:rPr lang="en-IN"/>
              <a:t>Chatterjee started building India's first </a:t>
            </a:r>
            <a:r>
              <a:rPr lang="en-IN" b="1"/>
              <a:t>microwave engineering research lab</a:t>
            </a:r>
            <a:r>
              <a:rPr lang="en-IN"/>
              <a:t> with her husband, her fellow scientist and colleague Sisir Kumar Chatterjee. Microwave research was still in its infancy. Chair of ECE.</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Kamala </a:t>
            </a:r>
            <a:r>
              <a:rPr lang="en-US" err="1"/>
              <a:t>Sohonie</a:t>
            </a:r>
            <a:r>
              <a:rPr lang="en-US"/>
              <a:t> was an Indian biochemist who in 1939 became the first Indian woman to receive a PhD in a scientific discipline. Her acceptance into and work at the Indian Institute of Science, Bengaluru, paved the way for women to be accepted into the institution for the first time in its history.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Anna Mani (1918-2001) was a pioneering Indian physicist and meteorologist known for making India self-reliant in weather instrumentation, developing the </a:t>
            </a:r>
            <a:r>
              <a:rPr lang="en-US" err="1"/>
              <a:t>ozonesonde</a:t>
            </a:r>
            <a:r>
              <a:rPr lang="en-US"/>
              <a:t> (a balloon-borne ozone sensor), and her significant work on solar radiation, ozone, and wind energy, paving the way for renewable energy in India. She was a trailblazer for women in science, becoming the Deputy Director General of the Indian Meteorological Department (IMD) and establishing crucial weather monitoring systems.  </a:t>
            </a:r>
          </a:p>
          <a:p>
            <a:endParaRPr lang="en-IN"/>
          </a:p>
          <a:p>
            <a:r>
              <a:rPr lang="en-US">
                <a:hlinkClick r:id="rId3"/>
              </a:rPr>
              <a:t>Vikram Sarabhai</a:t>
            </a:r>
            <a:r>
              <a:rPr lang="en-US"/>
              <a:t>, the father of India's space program, was a significant figure at the Indian Institute of Science (</a:t>
            </a:r>
            <a:r>
              <a:rPr lang="en-US">
                <a:hlinkClick r:id="rId4"/>
              </a:rPr>
              <a:t>IISc</a:t>
            </a:r>
            <a:r>
              <a:rPr lang="en-US"/>
              <a:t>), joining in the 1940s as a research scholar under Sir C.V. Raman after World War II interrupted his Cambridge studies, where he worked on cosmic rays and published his findings, also meeting </a:t>
            </a:r>
            <a:r>
              <a:rPr lang="en-US">
                <a:hlinkClick r:id="rId5"/>
              </a:rPr>
              <a:t>Homi J. Bhabha</a:t>
            </a:r>
            <a:r>
              <a:rPr lang="en-US"/>
              <a:t> at IISc, which laid groundwork for India's scientific institutions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effectLst/>
              </a:rPr>
              <a:t>Homi Bhabha: In 1939, </a:t>
            </a:r>
            <a:r>
              <a:rPr lang="en-US"/>
              <a:t>Homi Bhabha, the man who was to found India’s atomic energy </a:t>
            </a:r>
            <a:r>
              <a:rPr lang="en-US" err="1"/>
              <a:t>programme</a:t>
            </a:r>
            <a:r>
              <a:rPr lang="en-US"/>
              <a:t> and loom like a Colossus over Indian science until his death in the mid-1960s, had gone to Cambridge a decade before Vikram. […] He had been holidaying in India when the war broke out. The IISc had offered him a readership which he had accepted. […] It was an extraordinary circumstance then that brought these two gifted individuals together.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effectLst/>
                <a:hlinkClick r:id="rId6"/>
              </a:rPr>
              <a:t>Prof. C.N.R. Rao</a:t>
            </a:r>
            <a:r>
              <a:rPr lang="en-US">
                <a:effectLst/>
              </a:rPr>
              <a:t> </a:t>
            </a:r>
            <a:r>
              <a:rPr lang="en-US"/>
              <a:t>is a legendary Indian chemist deeply connected to the </a:t>
            </a:r>
            <a:r>
              <a:rPr lang="en-US">
                <a:hlinkClick r:id="rId7"/>
              </a:rPr>
              <a:t>Indian Institute of Science (IISc)</a:t>
            </a:r>
            <a:r>
              <a:rPr lang="en-US"/>
              <a:t> (IISc), serving as its Director from 1984 to 1994, establishing </a:t>
            </a:r>
            <a:r>
              <a:rPr lang="en-US">
                <a:hlinkClick r:id="rId8"/>
              </a:rPr>
              <a:t>Solid State Chemistry</a:t>
            </a:r>
            <a:r>
              <a:rPr lang="en-US"/>
              <a:t> at IISc, and remaining an Honorary Professor, renowned globally for his pioneering work in solid-state chemistry, </a:t>
            </a:r>
            <a:r>
              <a:rPr lang="en-US">
                <a:hlinkClick r:id="rId9"/>
              </a:rPr>
              <a:t>nanomaterials</a:t>
            </a:r>
            <a:r>
              <a:rPr lang="en-US"/>
              <a:t>, and materials science, influencing generations of scientists and contributing significantly to Indian science policy. </a:t>
            </a:r>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CCA289-BBB7-4944-B98B-A5A109783242}" type="slidenum">
              <a:rPr kumimoji="0" lang="en-IN"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3065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US" b="1">
                <a:solidFill>
                  <a:srgbClr val="000000"/>
                </a:solidFill>
                <a:effectLst/>
              </a:rPr>
              <a:t>Regular CPU nodes:</a:t>
            </a:r>
            <a:r>
              <a:rPr lang="en-US">
                <a:solidFill>
                  <a:srgbClr val="000000"/>
                </a:solidFill>
                <a:effectLst/>
              </a:rPr>
              <a:t> CPU nodes are built using Intel Xeon Cascade Lake 8268 2.9 GHz processors in a 2-socket configuration with 48 cores, 192GB RAM (4 GB per core), and 480GB SSD local storage per node. There are a total of 428 such nodes on PARAM Pravega constituting 20,544 cores for CPU-only nodes for computations resulting in 1.9PF peak capability.</a:t>
            </a:r>
            <a:endParaRPr lang="en-US">
              <a:effectLst/>
            </a:endParaRPr>
          </a:p>
          <a:p>
            <a:pPr algn="just">
              <a:buNone/>
            </a:pPr>
            <a:r>
              <a:rPr lang="en-US" b="1">
                <a:solidFill>
                  <a:srgbClr val="000000"/>
                </a:solidFill>
                <a:effectLst/>
              </a:rPr>
              <a:t>High-Memory CPU nodes:</a:t>
            </a:r>
            <a:r>
              <a:rPr lang="en-US">
                <a:solidFill>
                  <a:srgbClr val="000000"/>
                </a:solidFill>
                <a:effectLst/>
              </a:rPr>
              <a:t> The system also hosts High-memory CPU-only nodes that are similar in configuration to the CPU-only nodes except that these high-memory nodes have higher RAM of 768 GB per node (16 GB per core). There are a total of 156 such nodes on this system yielding a maximum of 7488 cores for high-memory computations giving 0.694PF of peak computing capability.</a:t>
            </a:r>
            <a:endParaRPr lang="en-US">
              <a:effectLst/>
            </a:endParaRPr>
          </a:p>
          <a:p>
            <a:pPr algn="just"/>
            <a:r>
              <a:rPr lang="en-US" b="1">
                <a:solidFill>
                  <a:srgbClr val="000000"/>
                </a:solidFill>
                <a:effectLst/>
              </a:rPr>
              <a:t>GPU nodes:</a:t>
            </a:r>
            <a:r>
              <a:rPr lang="en-US">
                <a:solidFill>
                  <a:srgbClr val="000000"/>
                </a:solidFill>
                <a:effectLst/>
              </a:rPr>
              <a:t> PARAM Pravega also hosts 40 GPU nodes. The CPU of each node consists of Intel Xeon G-6248 2.5 GHz processor in a 2-socket configuration with 40 cores, 192GB RAM and 480GB SSD local storage. The GPU of each node is made up of two Nvidia V100 Tesla 16GB (HBM2 device memory) GPU cards. Thus, the 40 GPU nodes consist of a total of 1600 host CPU cores and 80 Nvidia V100 cards. The accelerator nodes contribute a total of 0.688 PFs (0.128 (host </a:t>
            </a:r>
            <a:r>
              <a:rPr lang="en-US" err="1">
                <a:solidFill>
                  <a:srgbClr val="000000"/>
                </a:solidFill>
                <a:effectLst/>
              </a:rPr>
              <a:t>cpus</a:t>
            </a:r>
            <a:r>
              <a:rPr lang="en-US">
                <a:solidFill>
                  <a:srgbClr val="000000"/>
                </a:solidFill>
                <a:effectLst/>
              </a:rPr>
              <a:t>) + 0.560 (GPUs)) computational capability.</a:t>
            </a:r>
            <a:endParaRPr lang="en-US">
              <a:effectLst/>
            </a:endParaRPr>
          </a:p>
        </p:txBody>
      </p:sp>
      <p:sp>
        <p:nvSpPr>
          <p:cNvPr id="4" name="Slide Number Placeholder 3"/>
          <p:cNvSpPr>
            <a:spLocks noGrp="1"/>
          </p:cNvSpPr>
          <p:nvPr>
            <p:ph type="sldNum" sz="quarter" idx="5"/>
          </p:nvPr>
        </p:nvSpPr>
        <p:spPr/>
        <p:txBody>
          <a:bodyPr/>
          <a:lstStyle/>
          <a:p>
            <a:fld id="{FBA9AA13-5434-49B2-B826-513B795D437B}" type="slidenum">
              <a:rPr lang="en-IN" smtClean="0"/>
              <a:t>26</a:t>
            </a:fld>
            <a:endParaRPr lang="en-IN"/>
          </a:p>
        </p:txBody>
      </p:sp>
    </p:spTree>
    <p:extLst>
      <p:ext uri="{BB962C8B-B14F-4D97-AF65-F5344CB8AC3E}">
        <p14:creationId xmlns:p14="http://schemas.microsoft.com/office/powerpoint/2010/main" val="2956638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63F11-0823-6EB6-C766-E76E4566A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579E2-C76C-8C51-F981-1E02BE0BF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A224EB-70D5-6187-88B8-FEC99E262429}"/>
              </a:ext>
            </a:extLst>
          </p:cNvPr>
          <p:cNvSpPr>
            <a:spLocks noGrp="1"/>
          </p:cNvSpPr>
          <p:nvPr>
            <p:ph type="body" idx="1"/>
          </p:nvPr>
        </p:nvSpPr>
        <p:spPr/>
        <p:txBody>
          <a:bodyPr/>
          <a:lstStyle/>
          <a:p>
            <a:r>
              <a:rPr lang="en-US"/>
              <a:t>Group Captain </a:t>
            </a:r>
            <a:r>
              <a:rPr lang="en-US">
                <a:hlinkClick r:id="rId3"/>
              </a:rPr>
              <a:t>Shubhanshu Shukla</a:t>
            </a:r>
            <a:r>
              <a:rPr lang="en-US"/>
              <a:t>, an Indian astronaut training for </a:t>
            </a:r>
            <a:r>
              <a:rPr lang="en-US" err="1"/>
              <a:t>Gaganyaan</a:t>
            </a:r>
            <a:r>
              <a:rPr lang="en-US"/>
              <a:t>, flew to the </a:t>
            </a:r>
            <a:r>
              <a:rPr lang="en-US">
                <a:hlinkClick r:id="rId4"/>
              </a:rPr>
              <a:t>International Space Station</a:t>
            </a:r>
            <a:r>
              <a:rPr lang="en-US"/>
              <a:t> (ISS) on the </a:t>
            </a:r>
            <a:r>
              <a:rPr lang="en-US">
                <a:hlinkClick r:id="rId5"/>
              </a:rPr>
              <a:t>Axiom-4 mission</a:t>
            </a:r>
            <a:r>
              <a:rPr lang="en-US"/>
              <a:t> (June-July 2025), conducting </a:t>
            </a:r>
            <a:r>
              <a:rPr lang="en-US">
                <a:hlinkClick r:id="rId6"/>
              </a:rPr>
              <a:t>microgravity experiments</a:t>
            </a:r>
            <a:r>
              <a:rPr lang="en-US"/>
              <a:t> that directly benefit </a:t>
            </a:r>
            <a:r>
              <a:rPr lang="en-US" err="1"/>
              <a:t>Gaganyaan</a:t>
            </a:r>
            <a:r>
              <a:rPr lang="en-US"/>
              <a:t>, India's crewed spaceflight program, with valuable data on life support and crew operations, while IISc provided his advanced aerospace engineering education and hosted him for outreach, symbolizing the crucial link between premier Indian science institutions and ISRO's human spaceflight goals </a:t>
            </a:r>
            <a:r>
              <a:rPr lang="en-US" b="1">
                <a:hlinkClick r:id="rId7"/>
              </a:rPr>
              <a:t>IISc Education</a:t>
            </a:r>
            <a:r>
              <a:rPr lang="en-US" b="1"/>
              <a:t>:</a:t>
            </a:r>
            <a:r>
              <a:rPr lang="en-US"/>
              <a:t> He holds an MTech in Aerospace Engineering from the Indian Institute of Science (IISc), highlighting the connection between top Indian academia and ISRO.</a:t>
            </a:r>
          </a:p>
        </p:txBody>
      </p:sp>
      <p:sp>
        <p:nvSpPr>
          <p:cNvPr id="4" name="Slide Number Placeholder 3">
            <a:extLst>
              <a:ext uri="{FF2B5EF4-FFF2-40B4-BE49-F238E27FC236}">
                <a16:creationId xmlns:a16="http://schemas.microsoft.com/office/drawing/2014/main" id="{9595FDF0-F7EE-6B49-78D0-B45866FABE32}"/>
              </a:ext>
            </a:extLst>
          </p:cNvPr>
          <p:cNvSpPr>
            <a:spLocks noGrp="1"/>
          </p:cNvSpPr>
          <p:nvPr>
            <p:ph type="sldNum" sz="quarter" idx="5"/>
          </p:nvPr>
        </p:nvSpPr>
        <p:spPr/>
        <p:txBody>
          <a:bodyPr/>
          <a:lstStyle/>
          <a:p>
            <a:fld id="{94CCA289-BBB7-4944-B98B-A5A109783242}" type="slidenum">
              <a:rPr lang="en-IN" smtClean="0"/>
              <a:pPr/>
              <a:t>27</a:t>
            </a:fld>
            <a:endParaRPr lang="en-IN"/>
          </a:p>
        </p:txBody>
      </p:sp>
    </p:spTree>
    <p:extLst>
      <p:ext uri="{BB962C8B-B14F-4D97-AF65-F5344CB8AC3E}">
        <p14:creationId xmlns:p14="http://schemas.microsoft.com/office/powerpoint/2010/main" val="10579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2A56B-0ED2-4633-6844-EF70B1368CE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50B58D2-6184-2620-A119-1C2B4D0BA7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A151CDC-D68B-4695-C1D3-161B60760A8C}"/>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5" name="Footer Placeholder 4">
            <a:extLst>
              <a:ext uri="{FF2B5EF4-FFF2-40B4-BE49-F238E27FC236}">
                <a16:creationId xmlns:a16="http://schemas.microsoft.com/office/drawing/2014/main" id="{93B7BD18-AE36-932C-09B3-BA8CCECE6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846E3D-B292-C446-333B-74FE474C7E0F}"/>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845680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D7E68-D703-C5F2-A7E9-72CF4691D80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1DD58F5-C450-C3C7-D0B6-2C3CDE571E6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42C5DA-3487-D218-A45F-3A4DA1971010}"/>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5" name="Footer Placeholder 4">
            <a:extLst>
              <a:ext uri="{FF2B5EF4-FFF2-40B4-BE49-F238E27FC236}">
                <a16:creationId xmlns:a16="http://schemas.microsoft.com/office/drawing/2014/main" id="{C673391D-F60B-6D7F-F412-EBBBC97B9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8734B2-3AC8-CB85-16F5-96FF25D1EE9A}"/>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454888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9AE6A1-086E-2F50-674D-04D59735986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5D8F5FC-473E-0E47-FB09-488D6873A1F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5E0662-9E4C-CC62-DAA3-02A522CCDB7D}"/>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5" name="Footer Placeholder 4">
            <a:extLst>
              <a:ext uri="{FF2B5EF4-FFF2-40B4-BE49-F238E27FC236}">
                <a16:creationId xmlns:a16="http://schemas.microsoft.com/office/drawing/2014/main" id="{7EF8B019-06DC-9887-7FB3-5D8495327F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17126-B186-90E2-5208-DE893EF7BECA}"/>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385929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284A0-4E97-590D-4403-E51E5A1C8D5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681D1B3-F935-588A-452F-7636BA919C5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41664A6-DCD7-8C07-DD03-3E96468F4661}"/>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5" name="Footer Placeholder 4">
            <a:extLst>
              <a:ext uri="{FF2B5EF4-FFF2-40B4-BE49-F238E27FC236}">
                <a16:creationId xmlns:a16="http://schemas.microsoft.com/office/drawing/2014/main" id="{41736CAB-FE7C-95FF-9D91-A5AD019B2E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C0F30-A6E0-3DDA-D5F4-5F376481AAB7}"/>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03166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16EE4-8E38-D174-394C-09B7B0B7ABC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8DF11BB-16E0-C774-A98B-FC9417B36D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4F321BF-4847-EAFA-0910-9FC1E1DF66F4}"/>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5" name="Footer Placeholder 4">
            <a:extLst>
              <a:ext uri="{FF2B5EF4-FFF2-40B4-BE49-F238E27FC236}">
                <a16:creationId xmlns:a16="http://schemas.microsoft.com/office/drawing/2014/main" id="{B89A1F11-7EE7-5470-CABC-F8F85E4FFC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768671-A8B6-4CF3-AA70-97A6A1301CF6}"/>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2215437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3819-F567-85DB-143A-C1440416754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03F13B-49BA-8178-37DC-00BE688D822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E4E6C87-8725-9601-7BD3-4428BBEB836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9E5637D-C091-1C1B-53A7-542926E101D7}"/>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6" name="Footer Placeholder 5">
            <a:extLst>
              <a:ext uri="{FF2B5EF4-FFF2-40B4-BE49-F238E27FC236}">
                <a16:creationId xmlns:a16="http://schemas.microsoft.com/office/drawing/2014/main" id="{6BD0C5A4-1D88-20A2-F2E1-9416DA4B5F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31D74A-B2AC-45AE-0616-1D7E2746E0F6}"/>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361204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E0786-DAAA-2E18-D0F6-9131568A903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E7E20A-33A5-E9F3-2770-5B4B77F41F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281DF46-F521-6044-5C22-FD0D79D2576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24C5844-F7A6-63A0-5DD8-17FEF55C88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90FDB6-32EE-4B17-6AFC-10B9EDD027A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495784D-EC65-8F53-6220-9A15325E30BF}"/>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8" name="Footer Placeholder 7">
            <a:extLst>
              <a:ext uri="{FF2B5EF4-FFF2-40B4-BE49-F238E27FC236}">
                <a16:creationId xmlns:a16="http://schemas.microsoft.com/office/drawing/2014/main" id="{3432BFA2-663E-7F60-F810-644DA7BAC1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C2192F-C06F-1BE4-5425-701BA13EF77E}"/>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919805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724FB-E3D2-C795-EEF5-DBF59B64520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D52A5B3-FB28-805D-9385-28BEEBE41015}"/>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4" name="Footer Placeholder 3">
            <a:extLst>
              <a:ext uri="{FF2B5EF4-FFF2-40B4-BE49-F238E27FC236}">
                <a16:creationId xmlns:a16="http://schemas.microsoft.com/office/drawing/2014/main" id="{50F9A939-BF66-1723-9825-29F2C9A823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07E70-5D06-7D2F-B704-3AD40807EBC8}"/>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534746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233D13-7F98-1CB8-C789-F705E972BC22}"/>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3" name="Footer Placeholder 2">
            <a:extLst>
              <a:ext uri="{FF2B5EF4-FFF2-40B4-BE49-F238E27FC236}">
                <a16:creationId xmlns:a16="http://schemas.microsoft.com/office/drawing/2014/main" id="{A2FEFAD7-1E0A-C88E-D795-0D158DEA28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533CD1-C57B-D5C3-CDCD-AE5214C6A82C}"/>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17349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EAB1D-856C-DEB7-BD3E-0824CB49217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4C67BBA-279B-51FD-BA2C-DA1BFD5ABE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66CD16-37C2-0948-4ED7-8AE9842A5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DEDB695-6AE3-6957-A0D2-94A20A1F5590}"/>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6" name="Footer Placeholder 5">
            <a:extLst>
              <a:ext uri="{FF2B5EF4-FFF2-40B4-BE49-F238E27FC236}">
                <a16:creationId xmlns:a16="http://schemas.microsoft.com/office/drawing/2014/main" id="{03BFD191-6BC4-3615-200C-EBB4D25FDD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34337F-C351-23DE-96AF-588366E39119}"/>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39744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380EF-3151-2594-32E2-27E19F02D9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1EB58E0-02A5-B81B-7465-07B8567D57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363783-6622-12D5-57DA-8BEF71368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BFCBDA0-816A-A5EE-22F2-3F6121C63ADC}"/>
              </a:ext>
            </a:extLst>
          </p:cNvPr>
          <p:cNvSpPr>
            <a:spLocks noGrp="1"/>
          </p:cNvSpPr>
          <p:nvPr>
            <p:ph type="dt" sz="half" idx="10"/>
          </p:nvPr>
        </p:nvSpPr>
        <p:spPr/>
        <p:txBody>
          <a:bodyPr/>
          <a:lstStyle/>
          <a:p>
            <a:fld id="{7EF38FD3-4543-0744-837C-C270EFA66D05}" type="datetimeFigureOut">
              <a:rPr lang="en-US" smtClean="0"/>
              <a:t>7/31/2026</a:t>
            </a:fld>
            <a:endParaRPr lang="en-US"/>
          </a:p>
        </p:txBody>
      </p:sp>
      <p:sp>
        <p:nvSpPr>
          <p:cNvPr id="6" name="Footer Placeholder 5">
            <a:extLst>
              <a:ext uri="{FF2B5EF4-FFF2-40B4-BE49-F238E27FC236}">
                <a16:creationId xmlns:a16="http://schemas.microsoft.com/office/drawing/2014/main" id="{591BED72-6A07-566E-17D7-BBAF90A303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82DF90-429D-00E5-7895-E70C1B4EB0A9}"/>
              </a:ext>
            </a:extLst>
          </p:cNvPr>
          <p:cNvSpPr>
            <a:spLocks noGrp="1"/>
          </p:cNvSpPr>
          <p:nvPr>
            <p:ph type="sldNum" sz="quarter" idx="12"/>
          </p:nvPr>
        </p:nvSpPr>
        <p:spPr/>
        <p:txBody>
          <a:bodyPr/>
          <a:lstStyle/>
          <a:p>
            <a:fld id="{D80231D6-B6DB-5C4A-A78C-1BA49E9826F1}" type="slidenum">
              <a:rPr lang="en-US" smtClean="0"/>
              <a:t>‹#›</a:t>
            </a:fld>
            <a:endParaRPr lang="en-US"/>
          </a:p>
        </p:txBody>
      </p:sp>
    </p:spTree>
    <p:extLst>
      <p:ext uri="{BB962C8B-B14F-4D97-AF65-F5344CB8AC3E}">
        <p14:creationId xmlns:p14="http://schemas.microsoft.com/office/powerpoint/2010/main" val="948383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636176-CD39-A7D3-8ADE-BE0B1FAA35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8E46127-42FD-1E70-9FD0-7BDE18A256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78D323D-73F1-8E2D-28F8-F001ED5066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F38FD3-4543-0744-837C-C270EFA66D05}" type="datetimeFigureOut">
              <a:rPr lang="en-US" smtClean="0"/>
              <a:t>7/31/2026</a:t>
            </a:fld>
            <a:endParaRPr lang="en-US"/>
          </a:p>
        </p:txBody>
      </p:sp>
      <p:sp>
        <p:nvSpPr>
          <p:cNvPr id="5" name="Footer Placeholder 4">
            <a:extLst>
              <a:ext uri="{FF2B5EF4-FFF2-40B4-BE49-F238E27FC236}">
                <a16:creationId xmlns:a16="http://schemas.microsoft.com/office/drawing/2014/main" id="{548FF401-6C2C-FB39-4082-C492E7506C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78F62E-3659-1348-C182-5DB81B5F09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0231D6-B6DB-5C4A-A78C-1BA49E9826F1}" type="slidenum">
              <a:rPr lang="en-US" smtClean="0"/>
              <a:t>‹#›</a:t>
            </a:fld>
            <a:endParaRPr lang="en-US"/>
          </a:p>
        </p:txBody>
      </p:sp>
    </p:spTree>
    <p:extLst>
      <p:ext uri="{BB962C8B-B14F-4D97-AF65-F5344CB8AC3E}">
        <p14:creationId xmlns:p14="http://schemas.microsoft.com/office/powerpoint/2010/main" val="3280825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unilshah@iisc.ac.in" TargetMode="External"/><Relationship Id="rId2" Type="http://schemas.openxmlformats.org/officeDocument/2006/relationships/hyperlink" Target="mailto:tathagatag@iisc.ac.in" TargetMode="Externa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mailto:parveshbarak@iisc.ac.i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cds.iisc.ac.in/internal-resources/department-wellness-committee/" TargetMode="External"/><Relationship Id="rId3" Type="http://schemas.openxmlformats.org/officeDocument/2006/relationships/hyperlink" Target="https://indianinstituteofscience.sharepoint.com/CDS" TargetMode="External"/><Relationship Id="rId7" Type="http://schemas.openxmlformats.org/officeDocument/2006/relationships/hyperlink" Target="https://cds.iisc.ac.in/academics/departmental-curriculum-committee-dcc/" TargetMode="External"/><Relationship Id="rId2" Type="http://schemas.openxmlformats.org/officeDocument/2006/relationships/hyperlink" Target="http://sap.iisc.ac.in/" TargetMode="External"/><Relationship Id="rId1" Type="http://schemas.openxmlformats.org/officeDocument/2006/relationships/slideLayout" Target="../slideLayouts/slideLayout1.xml"/><Relationship Id="rId6" Type="http://schemas.openxmlformats.org/officeDocument/2006/relationships/hyperlink" Target="http://cds.iisc.ac.in/news/cds-incoming-students-orientation/" TargetMode="External"/><Relationship Id="rId5" Type="http://schemas.openxmlformats.org/officeDocument/2006/relationships/hyperlink" Target="https://cds.iisc.ac.in/internal-resources/student-resources/" TargetMode="External"/><Relationship Id="rId4" Type="http://schemas.openxmlformats.org/officeDocument/2006/relationships/hyperlink" Target="https://cds.iisc.ac.in/courses/schedul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hyperlink" Target="https://bit.ly/iisc-soi-2025-aug" TargetMode="External"/><Relationship Id="rId7" Type="http://schemas.openxmlformats.org/officeDocument/2006/relationships/image" Target="../media/image3.svg"/><Relationship Id="rId2" Type="http://schemas.openxmlformats.org/officeDocument/2006/relationships/hyperlink" Target="https://iisc.ac.in/wp-content/uploads/2025/04/Student-Information-Handbook-2025.pdf" TargetMode="Externa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hyperlink" Target="https://bit.ly/iisc-academics" TargetMode="External"/><Relationship Id="rId4" Type="http://schemas.openxmlformats.org/officeDocument/2006/relationships/hyperlink" Target="https://cds.iisc.ac.in/courses/schedul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jpeg"/><Relationship Id="rId10" Type="http://schemas.microsoft.com/office/2007/relationships/hdphoto" Target="../media/hdphoto1.wdp"/><Relationship Id="rId4" Type="http://schemas.openxmlformats.org/officeDocument/2006/relationships/image" Target="../media/image18.jpeg"/><Relationship Id="rId9"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ds.iisc.ac.in/courses/schedule/" TargetMode="Externa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hyperlink" Target="https://bit.ly/iisc-academic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savithams@iisc.ac.in" TargetMode="External"/><Relationship Id="rId2" Type="http://schemas.openxmlformats.org/officeDocument/2006/relationships/hyperlink" Target="mailto:shridharbg@iisc.ac.in"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B6639-9789-0D27-6605-FA8E2BA12913}"/>
              </a:ext>
            </a:extLst>
          </p:cNvPr>
          <p:cNvSpPr>
            <a:spLocks noGrp="1"/>
          </p:cNvSpPr>
          <p:nvPr>
            <p:ph type="ctrTitle"/>
          </p:nvPr>
        </p:nvSpPr>
        <p:spPr>
          <a:xfrm>
            <a:off x="901148" y="1226520"/>
            <a:ext cx="10389704" cy="2387600"/>
          </a:xfrm>
        </p:spPr>
        <p:txBody>
          <a:bodyPr>
            <a:normAutofit fontScale="90000"/>
          </a:bodyPr>
          <a:lstStyle/>
          <a:p>
            <a:r>
              <a:rPr lang="en-US" b="1">
                <a:solidFill>
                  <a:srgbClr val="00B050"/>
                </a:solidFill>
              </a:rPr>
              <a:t>CDS-DCC Student Orientation</a:t>
            </a:r>
            <a:br>
              <a:rPr lang="en-US" b="1"/>
            </a:br>
            <a:r>
              <a:rPr lang="en-US" sz="3600" b="1">
                <a:latin typeface="+mn-lt"/>
              </a:rPr>
              <a:t>DCC: Department Curriculum Committee</a:t>
            </a:r>
            <a:br>
              <a:rPr lang="en-US" b="1"/>
            </a:br>
            <a:br>
              <a:rPr lang="en-US" b="1"/>
            </a:br>
            <a:r>
              <a:rPr lang="en-US" sz="3100" b="1"/>
              <a:t>DCC Convenor: </a:t>
            </a:r>
            <a:r>
              <a:rPr lang="en-US" sz="3100"/>
              <a:t>Phani Motamarri</a:t>
            </a:r>
            <a:br>
              <a:rPr lang="en-US" sz="3100" b="1"/>
            </a:br>
            <a:br>
              <a:rPr lang="en-US" sz="3100" b="1"/>
            </a:br>
            <a:r>
              <a:rPr lang="en-US" sz="3100" b="1"/>
              <a:t>DCC Faculty Members: </a:t>
            </a:r>
            <a:r>
              <a:rPr lang="en-US" sz="3100"/>
              <a:t>Yogesh </a:t>
            </a:r>
            <a:r>
              <a:rPr lang="en-US" sz="3100" err="1"/>
              <a:t>Simmhan</a:t>
            </a:r>
            <a:r>
              <a:rPr lang="en-US" sz="3100"/>
              <a:t>, Sathish </a:t>
            </a:r>
            <a:r>
              <a:rPr lang="en-US" sz="3100" err="1"/>
              <a:t>Vadhiyar</a:t>
            </a:r>
            <a:r>
              <a:rPr lang="en-US" sz="3100"/>
              <a:t>, </a:t>
            </a:r>
            <a:br>
              <a:rPr lang="en-US" sz="3100"/>
            </a:br>
            <a:r>
              <a:rPr lang="en-US" sz="3100"/>
              <a:t>Chirag Jain, Aditya Konduri and Anirban Chakraborty</a:t>
            </a:r>
          </a:p>
        </p:txBody>
      </p:sp>
      <p:sp>
        <p:nvSpPr>
          <p:cNvPr id="3" name="Subtitle 2">
            <a:extLst>
              <a:ext uri="{FF2B5EF4-FFF2-40B4-BE49-F238E27FC236}">
                <a16:creationId xmlns:a16="http://schemas.microsoft.com/office/drawing/2014/main" id="{F80ECEDD-52DF-FD6D-1A22-D29BE0D6888A}"/>
              </a:ext>
            </a:extLst>
          </p:cNvPr>
          <p:cNvSpPr>
            <a:spLocks noGrp="1"/>
          </p:cNvSpPr>
          <p:nvPr>
            <p:ph type="subTitle" idx="1"/>
          </p:nvPr>
        </p:nvSpPr>
        <p:spPr>
          <a:xfrm>
            <a:off x="1417674" y="5685083"/>
            <a:ext cx="9144000" cy="1655762"/>
          </a:xfrm>
        </p:spPr>
        <p:txBody>
          <a:bodyPr/>
          <a:lstStyle/>
          <a:p>
            <a:r>
              <a:rPr lang="en-US" b="1"/>
              <a:t>Key information for incoming CDS students </a:t>
            </a:r>
          </a:p>
          <a:p>
            <a:r>
              <a:rPr lang="en-US" b="1"/>
              <a:t>(also available on CDS website -&gt; Resources -&gt; Students)</a:t>
            </a:r>
          </a:p>
          <a:p>
            <a:endParaRPr lang="en-US" b="1"/>
          </a:p>
        </p:txBody>
      </p:sp>
      <p:sp>
        <p:nvSpPr>
          <p:cNvPr id="4" name="TextBox 3">
            <a:extLst>
              <a:ext uri="{FF2B5EF4-FFF2-40B4-BE49-F238E27FC236}">
                <a16:creationId xmlns:a16="http://schemas.microsoft.com/office/drawing/2014/main" id="{5C1E30E9-2618-2788-2EE3-9F580B3F0167}"/>
              </a:ext>
            </a:extLst>
          </p:cNvPr>
          <p:cNvSpPr txBox="1"/>
          <p:nvPr/>
        </p:nvSpPr>
        <p:spPr>
          <a:xfrm>
            <a:off x="901148" y="3864771"/>
            <a:ext cx="9766685" cy="1569660"/>
          </a:xfrm>
          <a:prstGeom prst="rect">
            <a:avLst/>
          </a:prstGeom>
          <a:noFill/>
        </p:spPr>
        <p:txBody>
          <a:bodyPr wrap="square" lIns="91440" tIns="45720" rIns="91440" bIns="45720" rtlCol="0" anchor="t">
            <a:spAutoFit/>
          </a:bodyPr>
          <a:lstStyle/>
          <a:p>
            <a:pPr algn="ctr"/>
            <a:r>
              <a:rPr lang="en-US" sz="2400" i="1" u="sng"/>
              <a:t>DCC Student Representatives</a:t>
            </a:r>
            <a:endParaRPr lang="en-US" sz="2400" i="1" u="sng">
              <a:ea typeface="Calibri"/>
              <a:cs typeface="Calibri"/>
            </a:endParaRPr>
          </a:p>
          <a:p>
            <a:pPr algn="ctr"/>
            <a:r>
              <a:rPr lang="en-IN" b="1"/>
              <a:t>MTech</a:t>
            </a:r>
            <a:r>
              <a:rPr lang="en-IN"/>
              <a:t>:  Tathagata Ghosh &lt;</a:t>
            </a:r>
            <a:r>
              <a:rPr lang="en-IN">
                <a:hlinkClick r:id="rId2"/>
              </a:rPr>
              <a:t>tathagatag@iisc.ac.in</a:t>
            </a:r>
            <a:r>
              <a:rPr lang="en-IN"/>
              <a:t>&gt; </a:t>
            </a:r>
            <a:endParaRPr lang="en-IN">
              <a:ea typeface="Calibri"/>
              <a:cs typeface="Calibri"/>
            </a:endParaRPr>
          </a:p>
          <a:p>
            <a:pPr algn="ctr"/>
            <a:r>
              <a:rPr lang="en-IN" b="1"/>
              <a:t>MTech(Research)</a:t>
            </a:r>
            <a:r>
              <a:rPr lang="en-IN"/>
              <a:t>: </a:t>
            </a:r>
            <a:r>
              <a:rPr lang="en-IN" err="1"/>
              <a:t>Maunil</a:t>
            </a:r>
            <a:r>
              <a:rPr lang="en-IN"/>
              <a:t> Hitesh Shah &lt;</a:t>
            </a:r>
            <a:r>
              <a:rPr lang="en-IN">
                <a:hlinkClick r:id="rId3"/>
              </a:rPr>
              <a:t>maunilshah@iisc.ac.in</a:t>
            </a:r>
            <a:r>
              <a:rPr lang="en-IN"/>
              <a:t>&gt;,  Anirudh G &lt;</a:t>
            </a:r>
            <a:r>
              <a:rPr lang="en-IN" err="1"/>
              <a:t>saianirudhg@iisc.ac.in</a:t>
            </a:r>
            <a:r>
              <a:rPr lang="en-IN"/>
              <a:t>&gt;</a:t>
            </a:r>
          </a:p>
          <a:p>
            <a:pPr algn="ctr"/>
            <a:r>
              <a:rPr lang="en-IN"/>
              <a:t>PhD: Parvesh Barak </a:t>
            </a:r>
            <a:r>
              <a:rPr lang="en-IN">
                <a:hlinkClick r:id="rId4">
                  <a:extLst>
                    <a:ext uri="{A12FA001-AC4F-418D-AE19-62706E023703}">
                      <ahyp:hlinkClr xmlns:ahyp="http://schemas.microsoft.com/office/drawing/2018/hyperlinkcolor" val="tx"/>
                    </a:ext>
                  </a:extLst>
                </a:hlinkClick>
              </a:rPr>
              <a:t>parveshbarak@iisc.ac.in</a:t>
            </a:r>
            <a:r>
              <a:rPr lang="en-IN"/>
              <a:t>, </a:t>
            </a:r>
          </a:p>
          <a:p>
            <a:endParaRPr lang="en-US"/>
          </a:p>
        </p:txBody>
      </p:sp>
      <p:sp>
        <p:nvSpPr>
          <p:cNvPr id="5" name="TextBox 4">
            <a:extLst>
              <a:ext uri="{FF2B5EF4-FFF2-40B4-BE49-F238E27FC236}">
                <a16:creationId xmlns:a16="http://schemas.microsoft.com/office/drawing/2014/main" id="{6A966189-2E57-0FCF-B322-4BC93223C6D5}"/>
              </a:ext>
            </a:extLst>
          </p:cNvPr>
          <p:cNvSpPr txBox="1"/>
          <p:nvPr/>
        </p:nvSpPr>
        <p:spPr>
          <a:xfrm>
            <a:off x="10708541" y="6511409"/>
            <a:ext cx="1482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2026-07-31</a:t>
            </a:r>
            <a:endParaRPr lang="en-US"/>
          </a:p>
        </p:txBody>
      </p:sp>
      <p:pic>
        <p:nvPicPr>
          <p:cNvPr id="6" name="Picture 5">
            <a:extLst>
              <a:ext uri="{FF2B5EF4-FFF2-40B4-BE49-F238E27FC236}">
                <a16:creationId xmlns:a16="http://schemas.microsoft.com/office/drawing/2014/main" id="{655BB593-F5D1-D135-FC78-595F887C7AA4}"/>
              </a:ext>
            </a:extLst>
          </p:cNvPr>
          <p:cNvPicPr>
            <a:picLocks noChangeAspect="1"/>
          </p:cNvPicPr>
          <p:nvPr/>
        </p:nvPicPr>
        <p:blipFill>
          <a:blip r:embed="rId5"/>
          <a:stretch>
            <a:fillRect/>
          </a:stretch>
        </p:blipFill>
        <p:spPr>
          <a:xfrm>
            <a:off x="91152" y="5529502"/>
            <a:ext cx="2267674" cy="1161930"/>
          </a:xfrm>
          <a:prstGeom prst="rect">
            <a:avLst/>
          </a:prstGeom>
        </p:spPr>
      </p:pic>
    </p:spTree>
    <p:extLst>
      <p:ext uri="{BB962C8B-B14F-4D97-AF65-F5344CB8AC3E}">
        <p14:creationId xmlns:p14="http://schemas.microsoft.com/office/powerpoint/2010/main" val="1956892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2627FA2-1E16-21A3-C117-DE6CE4FFED8F}"/>
              </a:ext>
            </a:extLst>
          </p:cNvPr>
          <p:cNvSpPr txBox="1"/>
          <p:nvPr/>
        </p:nvSpPr>
        <p:spPr>
          <a:xfrm>
            <a:off x="-498851" y="0"/>
            <a:ext cx="5511115" cy="584775"/>
          </a:xfrm>
          <a:prstGeom prst="rect">
            <a:avLst/>
          </a:prstGeom>
          <a:noFill/>
        </p:spPr>
        <p:txBody>
          <a:bodyPr wrap="square" rtlCol="0">
            <a:spAutoFit/>
          </a:bodyPr>
          <a:lstStyle/>
          <a:p>
            <a:pPr algn="ctr"/>
            <a:r>
              <a:rPr lang="en-US" sz="3200" b="1">
                <a:solidFill>
                  <a:srgbClr val="00B050"/>
                </a:solidFill>
              </a:rPr>
              <a:t>PhD Student Timelines</a:t>
            </a:r>
          </a:p>
        </p:txBody>
      </p:sp>
      <p:sp>
        <p:nvSpPr>
          <p:cNvPr id="2" name="TextBox 1">
            <a:extLst>
              <a:ext uri="{FF2B5EF4-FFF2-40B4-BE49-F238E27FC236}">
                <a16:creationId xmlns:a16="http://schemas.microsoft.com/office/drawing/2014/main" id="{A3E8FE09-5090-1502-089D-CAADF6D3B6B4}"/>
              </a:ext>
            </a:extLst>
          </p:cNvPr>
          <p:cNvSpPr txBox="1"/>
          <p:nvPr/>
        </p:nvSpPr>
        <p:spPr>
          <a:xfrm>
            <a:off x="240454" y="514773"/>
            <a:ext cx="11711092" cy="6254020"/>
          </a:xfrm>
          <a:prstGeom prst="rect">
            <a:avLst/>
          </a:prstGeom>
          <a:noFill/>
        </p:spPr>
        <p:txBody>
          <a:bodyPr wrap="square" rtlCol="0">
            <a:spAutoFit/>
          </a:bodyPr>
          <a:lstStyle/>
          <a:p>
            <a:pPr>
              <a:lnSpc>
                <a:spcPct val="80000"/>
              </a:lnSpc>
            </a:pPr>
            <a:r>
              <a:rPr lang="en-US" sz="2000" b="1"/>
              <a:t>End of First Year</a:t>
            </a:r>
          </a:p>
          <a:p>
            <a:pPr marL="285750" indent="-285750">
              <a:lnSpc>
                <a:spcPct val="80000"/>
              </a:lnSpc>
              <a:buFont typeface="Arial" panose="020B0604020202020204" pitchFamily="34" charset="0"/>
              <a:buChar char="•"/>
            </a:pPr>
            <a:r>
              <a:rPr lang="en-US" sz="2000"/>
              <a:t>Complete </a:t>
            </a:r>
            <a:r>
              <a:rPr lang="en-US" sz="2000">
                <a:solidFill>
                  <a:schemeClr val="accent1"/>
                </a:solidFill>
              </a:rPr>
              <a:t>Research Training Program (RTP)</a:t>
            </a:r>
            <a:r>
              <a:rPr lang="en-US" sz="2000"/>
              <a:t> with at least one Math, Algorithms or equivalent course.</a:t>
            </a:r>
          </a:p>
          <a:p>
            <a:pPr marL="742950" lvl="1" indent="-285750">
              <a:lnSpc>
                <a:spcPct val="80000"/>
              </a:lnSpc>
              <a:buFont typeface="Arial" panose="020B0604020202020204" pitchFamily="34" charset="0"/>
              <a:buChar char="•"/>
            </a:pPr>
            <a:r>
              <a:rPr lang="en-US" sz="2000"/>
              <a:t>24 credits for direct Ph.D. (only prior BE/BTech)</a:t>
            </a:r>
          </a:p>
          <a:p>
            <a:pPr marL="742950" lvl="1" indent="-285750">
              <a:lnSpc>
                <a:spcPct val="80000"/>
              </a:lnSpc>
              <a:buFont typeface="Arial" panose="020B0604020202020204" pitchFamily="34" charset="0"/>
              <a:buChar char="•"/>
            </a:pPr>
            <a:r>
              <a:rPr lang="en-US" sz="2000"/>
              <a:t>12 credits for regular Ph.D. (prior ME/MTech)</a:t>
            </a:r>
          </a:p>
          <a:p>
            <a:pPr marL="742950" lvl="1" indent="-285750">
              <a:lnSpc>
                <a:spcPct val="80000"/>
              </a:lnSpc>
              <a:buFont typeface="Arial" panose="020B0604020202020204" pitchFamily="34" charset="0"/>
              <a:buChar char="•"/>
            </a:pPr>
            <a:r>
              <a:rPr lang="en-US" sz="2000"/>
              <a:t>Minimum CGPA of 7.0 out of 10.0</a:t>
            </a:r>
          </a:p>
          <a:p>
            <a:pPr marL="285750" indent="-285750">
              <a:lnSpc>
                <a:spcPct val="80000"/>
              </a:lnSpc>
              <a:buFont typeface="Arial" panose="020B0604020202020204" pitchFamily="34" charset="0"/>
              <a:buChar char="•"/>
            </a:pPr>
            <a:r>
              <a:rPr lang="en-US" sz="2000"/>
              <a:t>Identified research topic and initiated preliminary work.</a:t>
            </a:r>
          </a:p>
          <a:p>
            <a:pPr>
              <a:lnSpc>
                <a:spcPct val="80000"/>
              </a:lnSpc>
            </a:pPr>
            <a:r>
              <a:rPr lang="en-US" sz="2000" b="1"/>
              <a:t>End of Second Year</a:t>
            </a:r>
          </a:p>
          <a:p>
            <a:pPr marL="285750" indent="-285750">
              <a:lnSpc>
                <a:spcPct val="80000"/>
              </a:lnSpc>
              <a:buFont typeface="Arial" panose="020B0604020202020204" pitchFamily="34" charset="0"/>
              <a:buChar char="•"/>
            </a:pPr>
            <a:r>
              <a:rPr lang="en-US" sz="2000"/>
              <a:t>Completed all modules of </a:t>
            </a:r>
            <a:r>
              <a:rPr lang="en-US" sz="2000">
                <a:solidFill>
                  <a:schemeClr val="accent1"/>
                </a:solidFill>
              </a:rPr>
              <a:t>DS 200</a:t>
            </a:r>
            <a:r>
              <a:rPr lang="en-US" sz="2000"/>
              <a:t>: Research Methods Course.</a:t>
            </a:r>
          </a:p>
          <a:p>
            <a:pPr marL="285750" indent="-285750">
              <a:lnSpc>
                <a:spcPct val="80000"/>
              </a:lnSpc>
              <a:buFont typeface="Arial" panose="020B0604020202020204" pitchFamily="34" charset="0"/>
              <a:buChar char="•"/>
            </a:pPr>
            <a:r>
              <a:rPr lang="en-US" sz="2000"/>
              <a:t>Developed a comprehensive research plan with a clear thesis timeline.</a:t>
            </a:r>
          </a:p>
          <a:p>
            <a:pPr marL="285750" indent="-285750">
              <a:lnSpc>
                <a:spcPct val="80000"/>
              </a:lnSpc>
              <a:buFont typeface="Arial" panose="020B0604020202020204" pitchFamily="34" charset="0"/>
              <a:buChar char="•"/>
            </a:pPr>
            <a:r>
              <a:rPr lang="en-US" sz="2000"/>
              <a:t>Contributed towards a conference/journal publication.</a:t>
            </a:r>
          </a:p>
          <a:p>
            <a:pPr marL="285750" indent="-285750">
              <a:lnSpc>
                <a:spcPct val="80000"/>
              </a:lnSpc>
              <a:buFont typeface="Arial" panose="020B0604020202020204" pitchFamily="34" charset="0"/>
              <a:buChar char="•"/>
            </a:pPr>
            <a:r>
              <a:rPr lang="en-US" sz="2000"/>
              <a:t>Successfully passed the </a:t>
            </a:r>
            <a:r>
              <a:rPr lang="en-US" sz="2000">
                <a:solidFill>
                  <a:schemeClr val="accent1"/>
                </a:solidFill>
              </a:rPr>
              <a:t>Comprehensive Exam</a:t>
            </a:r>
            <a:r>
              <a:rPr lang="en-US" sz="2000"/>
              <a:t>.</a:t>
            </a:r>
          </a:p>
          <a:p>
            <a:pPr marL="285750" indent="-285750">
              <a:lnSpc>
                <a:spcPct val="80000"/>
              </a:lnSpc>
              <a:buFont typeface="Arial" panose="020B0604020202020204" pitchFamily="34" charset="0"/>
              <a:buChar char="•"/>
            </a:pPr>
            <a:r>
              <a:rPr lang="en-US" sz="2000"/>
              <a:t>Finished the mandatory </a:t>
            </a:r>
            <a:r>
              <a:rPr lang="en-US" sz="2000">
                <a:solidFill>
                  <a:schemeClr val="accent1"/>
                </a:solidFill>
              </a:rPr>
              <a:t>Student Assistantship Programme (SAP) </a:t>
            </a:r>
            <a:r>
              <a:rPr lang="en-US" sz="2000"/>
              <a:t>TA role</a:t>
            </a:r>
            <a:r>
              <a:rPr lang="en-US" sz="2000" strike="sngStrike">
                <a:solidFill>
                  <a:schemeClr val="accent3"/>
                </a:solidFill>
              </a:rPr>
              <a:t>.</a:t>
            </a:r>
          </a:p>
          <a:p>
            <a:pPr>
              <a:lnSpc>
                <a:spcPct val="80000"/>
              </a:lnSpc>
            </a:pPr>
            <a:r>
              <a:rPr lang="en-US" sz="2000" b="1"/>
              <a:t>End of Third Year</a:t>
            </a:r>
          </a:p>
          <a:p>
            <a:pPr marL="285750" indent="-285750">
              <a:lnSpc>
                <a:spcPct val="80000"/>
              </a:lnSpc>
              <a:buFont typeface="Arial" panose="020B0604020202020204" pitchFamily="34" charset="0"/>
              <a:buChar char="•"/>
            </a:pPr>
            <a:r>
              <a:rPr lang="en-US" sz="2000"/>
              <a:t>Published first-author work in a conference or journal.</a:t>
            </a:r>
          </a:p>
          <a:p>
            <a:pPr marL="285750" indent="-285750">
              <a:lnSpc>
                <a:spcPct val="80000"/>
              </a:lnSpc>
              <a:buFont typeface="Arial" panose="020B0604020202020204" pitchFamily="34" charset="0"/>
              <a:buChar char="•"/>
            </a:pPr>
            <a:r>
              <a:rPr lang="en-US" sz="2000"/>
              <a:t>Consulted advisor to evaluate progress on thesis work.</a:t>
            </a:r>
          </a:p>
          <a:p>
            <a:pPr marL="285750" indent="-285750">
              <a:lnSpc>
                <a:spcPct val="80000"/>
              </a:lnSpc>
              <a:buFont typeface="Arial" panose="020B0604020202020204" pitchFamily="34" charset="0"/>
              <a:buChar char="•"/>
            </a:pPr>
            <a:r>
              <a:rPr lang="en-US" sz="2000"/>
              <a:t>Completed </a:t>
            </a:r>
            <a:r>
              <a:rPr lang="en-US" sz="2000">
                <a:solidFill>
                  <a:srgbClr val="FF0000"/>
                </a:solidFill>
              </a:rPr>
              <a:t>Annual PhD Review </a:t>
            </a:r>
            <a:r>
              <a:rPr lang="en-US" sz="2000"/>
              <a:t>and submitted in </a:t>
            </a:r>
            <a:r>
              <a:rPr lang="en-US" sz="2000" err="1">
                <a:solidFill>
                  <a:schemeClr val="accent1"/>
                </a:solidFill>
              </a:rPr>
              <a:t>SLcM</a:t>
            </a:r>
            <a:r>
              <a:rPr lang="en-US" sz="2000"/>
              <a:t> before July 31st </a:t>
            </a:r>
          </a:p>
          <a:p>
            <a:pPr>
              <a:lnSpc>
                <a:spcPct val="80000"/>
              </a:lnSpc>
            </a:pPr>
            <a:r>
              <a:rPr lang="en-US" sz="2000" b="1"/>
              <a:t>End of Fourth Year</a:t>
            </a:r>
          </a:p>
          <a:p>
            <a:pPr marL="285750" indent="-285750">
              <a:lnSpc>
                <a:spcPct val="80000"/>
              </a:lnSpc>
              <a:buFont typeface="Arial" panose="020B0604020202020204" pitchFamily="34" charset="0"/>
              <a:buChar char="•"/>
            </a:pPr>
            <a:r>
              <a:rPr lang="en-US" sz="2000"/>
              <a:t>Completed a major portion of the thesis with major publications.</a:t>
            </a:r>
          </a:p>
          <a:p>
            <a:pPr marL="285750" indent="-285750">
              <a:lnSpc>
                <a:spcPct val="80000"/>
              </a:lnSpc>
              <a:buFont typeface="Arial" panose="020B0604020202020204" pitchFamily="34" charset="0"/>
              <a:buChar char="•"/>
            </a:pPr>
            <a:r>
              <a:rPr lang="en-US" sz="2000"/>
              <a:t>Considered presenting thesis </a:t>
            </a:r>
            <a:r>
              <a:rPr lang="en-US" sz="2000">
                <a:solidFill>
                  <a:schemeClr val="accent1"/>
                </a:solidFill>
              </a:rPr>
              <a:t>Colloquium</a:t>
            </a:r>
            <a:r>
              <a:rPr lang="en-US" sz="2000"/>
              <a:t>. </a:t>
            </a:r>
          </a:p>
          <a:p>
            <a:pPr marL="534988" lvl="1" indent="-285750">
              <a:lnSpc>
                <a:spcPct val="80000"/>
              </a:lnSpc>
              <a:buFont typeface="Arial" panose="020B0604020202020204" pitchFamily="34" charset="0"/>
              <a:buChar char="•"/>
            </a:pPr>
            <a:r>
              <a:rPr lang="en-US" sz="2000">
                <a:solidFill>
                  <a:schemeClr val="accent1"/>
                </a:solidFill>
              </a:rPr>
              <a:t>Doctoral Dissertation </a:t>
            </a:r>
            <a:r>
              <a:rPr lang="en-US" sz="2000"/>
              <a:t>to be submitted within 1 month of Colloquium.</a:t>
            </a:r>
          </a:p>
          <a:p>
            <a:pPr marL="285750" indent="-285750">
              <a:lnSpc>
                <a:spcPct val="80000"/>
              </a:lnSpc>
              <a:buFont typeface="Arial" panose="020B0604020202020204" pitchFamily="34" charset="0"/>
              <a:buChar char="•"/>
            </a:pPr>
            <a:r>
              <a:rPr lang="en-US" sz="2000"/>
              <a:t>Reflected on post-Ph.D. career options.</a:t>
            </a:r>
          </a:p>
          <a:p>
            <a:pPr marL="285750" indent="-285750">
              <a:lnSpc>
                <a:spcPct val="80000"/>
              </a:lnSpc>
              <a:buFont typeface="Arial" panose="020B0604020202020204" pitchFamily="34" charset="0"/>
              <a:buChar char="•"/>
            </a:pPr>
            <a:r>
              <a:rPr lang="en-US" sz="2000"/>
              <a:t>Completed </a:t>
            </a:r>
            <a:r>
              <a:rPr lang="en-US" sz="2000">
                <a:solidFill>
                  <a:schemeClr val="accent1"/>
                </a:solidFill>
              </a:rPr>
              <a:t>Annual PhD Review.</a:t>
            </a:r>
          </a:p>
          <a:p>
            <a:pPr>
              <a:lnSpc>
                <a:spcPct val="80000"/>
              </a:lnSpc>
            </a:pPr>
            <a:r>
              <a:rPr lang="en-US" sz="2000" b="1"/>
              <a:t>End of Fifth Year</a:t>
            </a:r>
          </a:p>
          <a:p>
            <a:pPr marL="285750" indent="-285750">
              <a:lnSpc>
                <a:spcPct val="80000"/>
              </a:lnSpc>
              <a:buFont typeface="Arial" panose="020B0604020202020204" pitchFamily="34" charset="0"/>
              <a:buChar char="•"/>
            </a:pPr>
            <a:r>
              <a:rPr lang="en-US" sz="2000"/>
              <a:t>Should have presented thesis </a:t>
            </a:r>
            <a:r>
              <a:rPr lang="en-US" sz="2000">
                <a:solidFill>
                  <a:schemeClr val="accent1"/>
                </a:solidFill>
              </a:rPr>
              <a:t>Colloquium </a:t>
            </a:r>
            <a:r>
              <a:rPr lang="en-US" sz="2000"/>
              <a:t>and submitted </a:t>
            </a:r>
            <a:r>
              <a:rPr lang="en-US" sz="2000">
                <a:solidFill>
                  <a:schemeClr val="accent1"/>
                </a:solidFill>
              </a:rPr>
              <a:t>Doctoral Dissertation</a:t>
            </a:r>
            <a:r>
              <a:rPr lang="en-US" sz="2000"/>
              <a:t>.</a:t>
            </a:r>
          </a:p>
          <a:p>
            <a:pPr marL="285750" indent="-285750">
              <a:lnSpc>
                <a:spcPct val="80000"/>
              </a:lnSpc>
              <a:buFont typeface="Arial" panose="020B0604020202020204" pitchFamily="34" charset="0"/>
              <a:buChar char="•"/>
            </a:pPr>
            <a:r>
              <a:rPr lang="en-US" sz="2000"/>
              <a:t>Ph.D. Colloquium must be completed by the fifth year or earlier. </a:t>
            </a:r>
            <a:r>
              <a:rPr lang="en-US" sz="2000">
                <a:solidFill>
                  <a:schemeClr val="accent1"/>
                </a:solidFill>
              </a:rPr>
              <a:t>Scholarship </a:t>
            </a:r>
            <a:r>
              <a:rPr lang="en-US" sz="2000"/>
              <a:t>will be stopped after Year 5.</a:t>
            </a:r>
          </a:p>
        </p:txBody>
      </p:sp>
    </p:spTree>
    <p:extLst>
      <p:ext uri="{BB962C8B-B14F-4D97-AF65-F5344CB8AC3E}">
        <p14:creationId xmlns:p14="http://schemas.microsoft.com/office/powerpoint/2010/main" val="4240668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F0E7F-DF1E-9F43-63BB-F99F88E4C5A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65DD91CC-075E-A03F-2126-E7B7FD9D2412}"/>
              </a:ext>
            </a:extLst>
          </p:cNvPr>
          <p:cNvSpPr>
            <a:spLocks noGrp="1"/>
          </p:cNvSpPr>
          <p:nvPr>
            <p:ph idx="1"/>
          </p:nvPr>
        </p:nvSpPr>
        <p:spPr/>
        <p:txBody>
          <a:bodyPr/>
          <a:lstStyle/>
          <a:p>
            <a:endParaRPr lang="en-IN"/>
          </a:p>
        </p:txBody>
      </p:sp>
      <p:pic>
        <p:nvPicPr>
          <p:cNvPr id="8" name="Picture 7" descr="A paper with text on it&#10;&#10;Description automatically generated">
            <a:extLst>
              <a:ext uri="{FF2B5EF4-FFF2-40B4-BE49-F238E27FC236}">
                <a16:creationId xmlns:a16="http://schemas.microsoft.com/office/drawing/2014/main" id="{06B9CCF1-73E6-C41F-19DF-4F640060024A}"/>
              </a:ext>
            </a:extLst>
          </p:cNvPr>
          <p:cNvPicPr>
            <a:picLocks noChangeAspect="1"/>
          </p:cNvPicPr>
          <p:nvPr/>
        </p:nvPicPr>
        <p:blipFill>
          <a:blip r:embed="rId2"/>
          <a:stretch>
            <a:fillRect/>
          </a:stretch>
        </p:blipFill>
        <p:spPr>
          <a:xfrm>
            <a:off x="219912" y="123723"/>
            <a:ext cx="6391831" cy="6609501"/>
          </a:xfrm>
          <a:prstGeom prst="rect">
            <a:avLst/>
          </a:prstGeom>
          <a:ln>
            <a:solidFill>
              <a:schemeClr val="accent1"/>
            </a:solidFill>
          </a:ln>
        </p:spPr>
      </p:pic>
    </p:spTree>
    <p:extLst>
      <p:ext uri="{BB962C8B-B14F-4D97-AF65-F5344CB8AC3E}">
        <p14:creationId xmlns:p14="http://schemas.microsoft.com/office/powerpoint/2010/main" val="3378553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249D5-9106-A4EE-3FA3-25E29A8D148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0218A8F-1C61-A438-50C4-F8487B0B99CF}"/>
              </a:ext>
            </a:extLst>
          </p:cNvPr>
          <p:cNvSpPr txBox="1"/>
          <p:nvPr/>
        </p:nvSpPr>
        <p:spPr>
          <a:xfrm>
            <a:off x="280080" y="113728"/>
            <a:ext cx="7996934" cy="584775"/>
          </a:xfrm>
          <a:prstGeom prst="rect">
            <a:avLst/>
          </a:prstGeom>
          <a:noFill/>
        </p:spPr>
        <p:txBody>
          <a:bodyPr wrap="square" rtlCol="0">
            <a:spAutoFit/>
          </a:bodyPr>
          <a:lstStyle/>
          <a:p>
            <a:r>
              <a:rPr lang="en-US" sz="3200" b="1">
                <a:solidFill>
                  <a:srgbClr val="00B050"/>
                </a:solidFill>
              </a:rPr>
              <a:t>MTech Research Student Timelines</a:t>
            </a:r>
          </a:p>
        </p:txBody>
      </p:sp>
      <p:sp>
        <p:nvSpPr>
          <p:cNvPr id="2" name="TextBox 1">
            <a:extLst>
              <a:ext uri="{FF2B5EF4-FFF2-40B4-BE49-F238E27FC236}">
                <a16:creationId xmlns:a16="http://schemas.microsoft.com/office/drawing/2014/main" id="{86751948-EA20-4454-812C-A636F1D34A23}"/>
              </a:ext>
            </a:extLst>
          </p:cNvPr>
          <p:cNvSpPr txBox="1"/>
          <p:nvPr/>
        </p:nvSpPr>
        <p:spPr>
          <a:xfrm>
            <a:off x="220134" y="819573"/>
            <a:ext cx="10481733" cy="5632311"/>
          </a:xfrm>
          <a:prstGeom prst="rect">
            <a:avLst/>
          </a:prstGeom>
          <a:noFill/>
        </p:spPr>
        <p:txBody>
          <a:bodyPr wrap="square" rtlCol="0">
            <a:spAutoFit/>
          </a:bodyPr>
          <a:lstStyle/>
          <a:p>
            <a:r>
              <a:rPr lang="en-US" sz="2000" b="1"/>
              <a:t>End of First Semester</a:t>
            </a:r>
          </a:p>
          <a:p>
            <a:pPr marL="285750" indent="-285750">
              <a:buFont typeface="Arial" panose="020B0604020202020204" pitchFamily="34" charset="0"/>
              <a:buChar char="•"/>
            </a:pPr>
            <a:r>
              <a:rPr lang="en-US" sz="2000"/>
              <a:t>Have identified Research Advisor. Identified research topic.</a:t>
            </a:r>
          </a:p>
          <a:p>
            <a:pPr marL="285750" indent="-285750">
              <a:buFont typeface="Arial" panose="020B0604020202020204" pitchFamily="34" charset="0"/>
              <a:buChar char="•"/>
            </a:pPr>
            <a:r>
              <a:rPr lang="en-US" sz="2000"/>
              <a:t>Complete most of </a:t>
            </a:r>
            <a:r>
              <a:rPr lang="en-US" sz="2000">
                <a:solidFill>
                  <a:schemeClr val="accent1"/>
                </a:solidFill>
              </a:rPr>
              <a:t>Research Training Program (RTP)</a:t>
            </a:r>
            <a:r>
              <a:rPr lang="en-US" sz="2000"/>
              <a:t> with at least one Math, Algorithms or equivalent course.</a:t>
            </a:r>
          </a:p>
          <a:p>
            <a:pPr marL="742950" lvl="1" indent="-285750">
              <a:buFont typeface="Arial" panose="020B0604020202020204" pitchFamily="34" charset="0"/>
              <a:buChar char="•"/>
            </a:pPr>
            <a:r>
              <a:rPr lang="en-US" sz="2000"/>
              <a:t>12 credits with Minimum CGPA of 7.0 out of 10.0</a:t>
            </a:r>
          </a:p>
          <a:p>
            <a:r>
              <a:rPr lang="en-US" sz="2000" b="1"/>
              <a:t>End of 1 Year</a:t>
            </a:r>
          </a:p>
          <a:p>
            <a:pPr marL="285750" indent="-285750">
              <a:buFont typeface="Arial" panose="020B0604020202020204" pitchFamily="34" charset="0"/>
              <a:buChar char="•"/>
            </a:pPr>
            <a:r>
              <a:rPr lang="en-US" sz="2000"/>
              <a:t>Complete </a:t>
            </a:r>
            <a:r>
              <a:rPr lang="en-US" sz="2000">
                <a:solidFill>
                  <a:schemeClr val="accent1"/>
                </a:solidFill>
              </a:rPr>
              <a:t>Research Training Program (RTP)</a:t>
            </a:r>
          </a:p>
          <a:p>
            <a:pPr marL="285750" indent="-285750">
              <a:buFont typeface="Arial" panose="020B0604020202020204" pitchFamily="34" charset="0"/>
              <a:buChar char="•"/>
            </a:pPr>
            <a:r>
              <a:rPr lang="en-US" sz="2000"/>
              <a:t>Made progress on your research topic and actively working on it.</a:t>
            </a:r>
          </a:p>
          <a:p>
            <a:pPr marL="285750" indent="-285750">
              <a:buFont typeface="Arial" panose="020B0604020202020204" pitchFamily="34" charset="0"/>
              <a:buChar char="•"/>
            </a:pPr>
            <a:r>
              <a:rPr lang="en-US" sz="2000"/>
              <a:t>Consider </a:t>
            </a:r>
            <a:r>
              <a:rPr lang="en-US" sz="2000">
                <a:solidFill>
                  <a:schemeClr val="accent1"/>
                </a:solidFill>
              </a:rPr>
              <a:t>Upgrading to PhD</a:t>
            </a:r>
            <a:r>
              <a:rPr lang="en-US" sz="2000"/>
              <a:t> if you are excited by your research and have CGPA of 8.0 or above.</a:t>
            </a:r>
          </a:p>
          <a:p>
            <a:pPr marL="742950" lvl="1" indent="-285750">
              <a:buFont typeface="Arial" panose="020B0604020202020204" pitchFamily="34" charset="0"/>
              <a:buChar char="•"/>
            </a:pPr>
            <a:r>
              <a:rPr lang="en-US" sz="2000"/>
              <a:t>Short time to doctoral work, higher impact, scholarship opportunities, arrears (~Rs. 1.5L)</a:t>
            </a:r>
          </a:p>
          <a:p>
            <a:r>
              <a:rPr lang="en-US" sz="2000" b="1"/>
              <a:t>End of 1.5 Years</a:t>
            </a:r>
          </a:p>
          <a:p>
            <a:pPr marL="285750" indent="-285750">
              <a:buFont typeface="Arial" panose="020B0604020202020204" pitchFamily="34" charset="0"/>
              <a:buChar char="•"/>
            </a:pPr>
            <a:r>
              <a:rPr lang="en-US" sz="2000"/>
              <a:t>Completed all modules of </a:t>
            </a:r>
            <a:r>
              <a:rPr lang="en-US" sz="2000">
                <a:solidFill>
                  <a:schemeClr val="accent1"/>
                </a:solidFill>
              </a:rPr>
              <a:t>DS 200</a:t>
            </a:r>
            <a:r>
              <a:rPr lang="en-US" sz="2000"/>
              <a:t>: Research Methods Course.</a:t>
            </a:r>
          </a:p>
          <a:p>
            <a:pPr marL="285750" indent="-285750">
              <a:buFont typeface="Arial" panose="020B0604020202020204" pitchFamily="34" charset="0"/>
              <a:buChar char="•"/>
            </a:pPr>
            <a:r>
              <a:rPr lang="en-US" sz="2000"/>
              <a:t>Contributed towards a conference/journal publication.</a:t>
            </a:r>
          </a:p>
          <a:p>
            <a:r>
              <a:rPr lang="en-US" sz="2000" b="1"/>
              <a:t>End of 2 Years</a:t>
            </a:r>
          </a:p>
          <a:p>
            <a:pPr marL="285750" indent="-285750">
              <a:buFont typeface="Arial" panose="020B0604020202020204" pitchFamily="34" charset="0"/>
              <a:buChar char="•"/>
            </a:pPr>
            <a:r>
              <a:rPr lang="en-US" sz="2000"/>
              <a:t>Published first-author work in a conference or journal.</a:t>
            </a:r>
          </a:p>
          <a:p>
            <a:pPr marL="285750" indent="-285750">
              <a:buFont typeface="Arial" panose="020B0604020202020204" pitchFamily="34" charset="0"/>
              <a:buChar char="•"/>
            </a:pPr>
            <a:r>
              <a:rPr lang="en-US" sz="2000"/>
              <a:t>Submitted </a:t>
            </a:r>
            <a:r>
              <a:rPr lang="en-US" sz="2000" err="1"/>
              <a:t>M.Tech</a:t>
            </a:r>
            <a:r>
              <a:rPr lang="en-US" sz="2000"/>
              <a:t>. Thesis and defended it.</a:t>
            </a:r>
          </a:p>
          <a:p>
            <a:pPr marL="285750" indent="-285750">
              <a:buFont typeface="Arial" panose="020B0604020202020204" pitchFamily="34" charset="0"/>
              <a:buChar char="•"/>
            </a:pPr>
            <a:r>
              <a:rPr lang="en-US" sz="2000"/>
              <a:t>Consider </a:t>
            </a:r>
            <a:r>
              <a:rPr lang="en-US" sz="2000">
                <a:solidFill>
                  <a:schemeClr val="accent1"/>
                </a:solidFill>
              </a:rPr>
              <a:t>Continuation for a PhD</a:t>
            </a:r>
            <a:r>
              <a:rPr lang="en-US" sz="2000"/>
              <a:t>. </a:t>
            </a:r>
          </a:p>
          <a:p>
            <a:pPr marL="742950" lvl="1" indent="-285750">
              <a:buFont typeface="Arial" panose="020B0604020202020204" pitchFamily="34" charset="0"/>
              <a:buChar char="•"/>
            </a:pPr>
            <a:r>
              <a:rPr lang="en-US" sz="2000"/>
              <a:t>Continue on as a PhD student and expand on your research work.</a:t>
            </a:r>
            <a:endParaRPr lang="en-US" sz="2000">
              <a:solidFill>
                <a:srgbClr val="FF0000"/>
              </a:solidFill>
            </a:endParaRPr>
          </a:p>
        </p:txBody>
      </p:sp>
    </p:spTree>
    <p:extLst>
      <p:ext uri="{BB962C8B-B14F-4D97-AF65-F5344CB8AC3E}">
        <p14:creationId xmlns:p14="http://schemas.microsoft.com/office/powerpoint/2010/main" val="1519089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C2A13-3622-CD3B-B3EB-D3F18BD7BF9D}"/>
              </a:ext>
            </a:extLst>
          </p:cNvPr>
          <p:cNvSpPr>
            <a:spLocks noGrp="1"/>
          </p:cNvSpPr>
          <p:nvPr>
            <p:ph type="title"/>
          </p:nvPr>
        </p:nvSpPr>
        <p:spPr>
          <a:xfrm>
            <a:off x="1265711" y="-23033"/>
            <a:ext cx="10515600" cy="810532"/>
          </a:xfrm>
        </p:spPr>
        <p:txBody>
          <a:bodyPr>
            <a:normAutofit/>
          </a:bodyPr>
          <a:lstStyle/>
          <a:p>
            <a:pPr algn="ctr"/>
            <a:r>
              <a:rPr lang="en-US" sz="3200" b="1">
                <a:solidFill>
                  <a:srgbClr val="00B050"/>
                </a:solidFill>
                <a:latin typeface="+mn-lt"/>
                <a:ea typeface="+mn-ea"/>
                <a:cs typeface="+mn-cs"/>
              </a:rPr>
              <a:t>Typical CDS Course Plan for Research Students</a:t>
            </a:r>
          </a:p>
        </p:txBody>
      </p:sp>
      <p:sp>
        <p:nvSpPr>
          <p:cNvPr id="6" name="TextBox 5">
            <a:extLst>
              <a:ext uri="{FF2B5EF4-FFF2-40B4-BE49-F238E27FC236}">
                <a16:creationId xmlns:a16="http://schemas.microsoft.com/office/drawing/2014/main" id="{8A1E9A7A-89C7-23FC-9576-4ADDB95D20DD}"/>
              </a:ext>
            </a:extLst>
          </p:cNvPr>
          <p:cNvSpPr txBox="1"/>
          <p:nvPr/>
        </p:nvSpPr>
        <p:spPr>
          <a:xfrm>
            <a:off x="686789" y="837293"/>
            <a:ext cx="11222182" cy="5632311"/>
          </a:xfrm>
          <a:prstGeom prst="rect">
            <a:avLst/>
          </a:prstGeom>
          <a:noFill/>
        </p:spPr>
        <p:txBody>
          <a:bodyPr wrap="square" rtlCol="0">
            <a:spAutoFit/>
          </a:bodyPr>
          <a:lstStyle/>
          <a:p>
            <a:r>
              <a:rPr lang="en-US" sz="2400" b="1"/>
              <a:t>MATRIX, FLAME, CSPL, NATL, QUEST(Computational Science and </a:t>
            </a:r>
            <a:r>
              <a:rPr lang="en-US" sz="2400" b="1" err="1"/>
              <a:t>SciML</a:t>
            </a:r>
            <a:r>
              <a:rPr lang="en-US" sz="2400" b="1"/>
              <a:t> Labs): </a:t>
            </a:r>
          </a:p>
          <a:p>
            <a:r>
              <a:rPr lang="en-US" sz="2400"/>
              <a:t>Numerical Linear Algebra, Numerical Methods, Introduction to Scalable Systems, Introduction to Data Science, Modelling and Simulations </a:t>
            </a:r>
          </a:p>
          <a:p>
            <a:endParaRPr lang="en-US" sz="2400"/>
          </a:p>
          <a:p>
            <a:r>
              <a:rPr lang="en-US" sz="2400" b="1"/>
              <a:t>MARS, DREAM, ATCG (Computer System labs):</a:t>
            </a:r>
          </a:p>
          <a:p>
            <a:r>
              <a:rPr lang="en-US" sz="2400"/>
              <a:t>Introduction to Data Science, Introduction to Scalable Systems, Introduction to Cloud Computing</a:t>
            </a:r>
          </a:p>
          <a:p>
            <a:endParaRPr lang="en-US" sz="2400"/>
          </a:p>
          <a:p>
            <a:r>
              <a:rPr lang="en-US" sz="2400" b="1"/>
              <a:t>NLP, VCL, VAL (AI labs):</a:t>
            </a:r>
          </a:p>
          <a:p>
            <a:r>
              <a:rPr lang="en-US" sz="2400"/>
              <a:t>Introduction to Data Science, Numerical Linear Algebra, Ethics in AI</a:t>
            </a:r>
          </a:p>
          <a:p>
            <a:endParaRPr lang="en-US" sz="2400"/>
          </a:p>
          <a:p>
            <a:r>
              <a:rPr lang="en-US" sz="2400" b="1" err="1"/>
              <a:t>BioMedia</a:t>
            </a:r>
            <a:r>
              <a:rPr lang="en-US" sz="2400" b="1"/>
              <a:t>, MIG, BCL (AI in Medical, Biology related fields)</a:t>
            </a:r>
          </a:p>
          <a:p>
            <a:r>
              <a:rPr lang="en-US" sz="2400"/>
              <a:t>Introduction to Data Science, Numerical Linear Algebra</a:t>
            </a:r>
          </a:p>
          <a:p>
            <a:endParaRPr lang="en-US" sz="2400"/>
          </a:p>
          <a:p>
            <a:r>
              <a:rPr lang="en-IN" sz="2400"/>
              <a:t>For other courses of interest  look outside CDS, and consult with your initial guide.</a:t>
            </a:r>
            <a:endParaRPr lang="en-US" sz="2400"/>
          </a:p>
        </p:txBody>
      </p:sp>
    </p:spTree>
    <p:extLst>
      <p:ext uri="{BB962C8B-B14F-4D97-AF65-F5344CB8AC3E}">
        <p14:creationId xmlns:p14="http://schemas.microsoft.com/office/powerpoint/2010/main" val="1652164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B586759-D660-92F7-7940-3C9CAB3E5ED2}"/>
              </a:ext>
            </a:extLst>
          </p:cNvPr>
          <p:cNvSpPr txBox="1"/>
          <p:nvPr/>
        </p:nvSpPr>
        <p:spPr>
          <a:xfrm>
            <a:off x="149087" y="2580526"/>
            <a:ext cx="3597965" cy="1077218"/>
          </a:xfrm>
          <a:prstGeom prst="rect">
            <a:avLst/>
          </a:prstGeom>
          <a:noFill/>
        </p:spPr>
        <p:txBody>
          <a:bodyPr wrap="square" rtlCol="0">
            <a:spAutoFit/>
          </a:bodyPr>
          <a:lstStyle/>
          <a:p>
            <a:pPr algn="ctr"/>
            <a:r>
              <a:rPr lang="en-US" sz="3200" b="1">
                <a:solidFill>
                  <a:srgbClr val="00B050"/>
                </a:solidFill>
              </a:rPr>
              <a:t>MTech Research Student Timelines</a:t>
            </a:r>
          </a:p>
        </p:txBody>
      </p:sp>
      <p:grpSp>
        <p:nvGrpSpPr>
          <p:cNvPr id="2" name="Group 1">
            <a:extLst>
              <a:ext uri="{FF2B5EF4-FFF2-40B4-BE49-F238E27FC236}">
                <a16:creationId xmlns:a16="http://schemas.microsoft.com/office/drawing/2014/main" id="{BF53A7F8-0CD4-A144-B091-2AFD60161418}"/>
              </a:ext>
            </a:extLst>
          </p:cNvPr>
          <p:cNvGrpSpPr/>
          <p:nvPr/>
        </p:nvGrpSpPr>
        <p:grpSpPr>
          <a:xfrm>
            <a:off x="4411363" y="37073"/>
            <a:ext cx="7060052" cy="6647932"/>
            <a:chOff x="4852445" y="327599"/>
            <a:chExt cx="6062868" cy="5891195"/>
          </a:xfrm>
        </p:grpSpPr>
        <p:pic>
          <p:nvPicPr>
            <p:cNvPr id="5" name="Picture 4" descr="A screenshot of a document&#10;&#10;Description automatically generated">
              <a:extLst>
                <a:ext uri="{FF2B5EF4-FFF2-40B4-BE49-F238E27FC236}">
                  <a16:creationId xmlns:a16="http://schemas.microsoft.com/office/drawing/2014/main" id="{1DB2F6D8-2231-93F8-5970-6C58D4EA94C5}"/>
                </a:ext>
              </a:extLst>
            </p:cNvPr>
            <p:cNvPicPr>
              <a:picLocks noChangeAspect="1"/>
            </p:cNvPicPr>
            <p:nvPr/>
          </p:nvPicPr>
          <p:blipFill rotWithShape="1">
            <a:blip r:embed="rId2"/>
            <a:srcRect b="76216"/>
            <a:stretch/>
          </p:blipFill>
          <p:spPr>
            <a:xfrm>
              <a:off x="4852445" y="327599"/>
              <a:ext cx="6062868" cy="1631092"/>
            </a:xfrm>
            <a:prstGeom prst="rect">
              <a:avLst/>
            </a:prstGeom>
            <a:ln>
              <a:noFill/>
            </a:ln>
          </p:spPr>
        </p:pic>
        <p:pic>
          <p:nvPicPr>
            <p:cNvPr id="8" name="Picture 7" descr="A screenshot of a document&#10;&#10;Description automatically generated">
              <a:extLst>
                <a:ext uri="{FF2B5EF4-FFF2-40B4-BE49-F238E27FC236}">
                  <a16:creationId xmlns:a16="http://schemas.microsoft.com/office/drawing/2014/main" id="{63DD2609-4C87-844E-BCAD-94F0C1355B00}"/>
                </a:ext>
              </a:extLst>
            </p:cNvPr>
            <p:cNvPicPr>
              <a:picLocks noChangeAspect="1"/>
            </p:cNvPicPr>
            <p:nvPr/>
          </p:nvPicPr>
          <p:blipFill rotWithShape="1">
            <a:blip r:embed="rId2"/>
            <a:srcRect t="21890" b="3153"/>
            <a:stretch/>
          </p:blipFill>
          <p:spPr>
            <a:xfrm>
              <a:off x="4852445" y="1078200"/>
              <a:ext cx="6062868" cy="5140594"/>
            </a:xfrm>
            <a:prstGeom prst="rect">
              <a:avLst/>
            </a:prstGeom>
            <a:ln>
              <a:noFill/>
            </a:ln>
          </p:spPr>
        </p:pic>
      </p:grpSp>
      <p:sp>
        <p:nvSpPr>
          <p:cNvPr id="4" name="Rectangle 3">
            <a:extLst>
              <a:ext uri="{FF2B5EF4-FFF2-40B4-BE49-F238E27FC236}">
                <a16:creationId xmlns:a16="http://schemas.microsoft.com/office/drawing/2014/main" id="{4EA08A9D-2103-4C4C-98C9-4AD2A474D7A3}"/>
              </a:ext>
            </a:extLst>
          </p:cNvPr>
          <p:cNvSpPr/>
          <p:nvPr/>
        </p:nvSpPr>
        <p:spPr>
          <a:xfrm>
            <a:off x="4609070" y="37073"/>
            <a:ext cx="6647935" cy="67838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4833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title"/>
          </p:nvPr>
        </p:nvSpPr>
        <p:spPr>
          <a:xfrm>
            <a:off x="609600" y="-203200"/>
            <a:ext cx="11379200" cy="1143200"/>
          </a:xfrm>
          <a:prstGeom prst="rect">
            <a:avLst/>
          </a:prstGeom>
          <a:noFill/>
          <a:ln>
            <a:noFill/>
          </a:ln>
        </p:spPr>
        <p:txBody>
          <a:bodyPr spcFirstLastPara="1" vert="horz" wrap="square" lIns="121900" tIns="60933" rIns="121900" bIns="60933" rtlCol="0" anchor="ctr" anchorCtr="0">
            <a:noAutofit/>
          </a:bodyPr>
          <a:lstStyle/>
          <a:p>
            <a:pPr algn="ctr">
              <a:spcBef>
                <a:spcPts val="0"/>
              </a:spcBef>
              <a:buClr>
                <a:srgbClr val="008000"/>
              </a:buClr>
            </a:pPr>
            <a:r>
              <a:rPr lang="en" sz="3200" b="1" err="1">
                <a:solidFill>
                  <a:srgbClr val="00B050"/>
                </a:solidFill>
                <a:latin typeface="+mn-lt"/>
                <a:ea typeface="+mn-ea"/>
                <a:cs typeface="+mn-cs"/>
                <a:sym typeface="Calibri"/>
              </a:rPr>
              <a:t>M.Tech</a:t>
            </a:r>
            <a:r>
              <a:rPr lang="en" sz="3200" b="1">
                <a:solidFill>
                  <a:srgbClr val="00B050"/>
                </a:solidFill>
                <a:latin typeface="+mn-lt"/>
                <a:ea typeface="+mn-ea"/>
                <a:cs typeface="+mn-cs"/>
                <a:sym typeface="Calibri"/>
              </a:rPr>
              <a:t>. (CDS) Course Structure </a:t>
            </a:r>
            <a:endParaRPr sz="3200" b="1">
              <a:solidFill>
                <a:srgbClr val="00B050"/>
              </a:solidFill>
              <a:latin typeface="+mn-lt"/>
              <a:ea typeface="+mn-ea"/>
              <a:cs typeface="+mn-cs"/>
              <a:sym typeface="Calibri"/>
            </a:endParaRPr>
          </a:p>
        </p:txBody>
      </p:sp>
      <p:sp>
        <p:nvSpPr>
          <p:cNvPr id="138" name="Google Shape;138;p26"/>
          <p:cNvSpPr txBox="1">
            <a:spLocks noGrp="1"/>
          </p:cNvSpPr>
          <p:nvPr>
            <p:ph type="body" idx="1"/>
          </p:nvPr>
        </p:nvSpPr>
        <p:spPr>
          <a:xfrm>
            <a:off x="609598" y="1024146"/>
            <a:ext cx="10559629" cy="4526000"/>
          </a:xfrm>
          <a:prstGeom prst="rect">
            <a:avLst/>
          </a:prstGeom>
          <a:noFill/>
          <a:ln>
            <a:noFill/>
          </a:ln>
        </p:spPr>
        <p:txBody>
          <a:bodyPr spcFirstLastPara="1" vert="horz" wrap="square" lIns="121900" tIns="60933" rIns="121900" bIns="60933" rtlCol="0" anchor="t" anchorCtr="0">
            <a:noAutofit/>
          </a:bodyPr>
          <a:lstStyle/>
          <a:p>
            <a:pPr marL="0" indent="0">
              <a:spcBef>
                <a:spcPts val="0"/>
              </a:spcBef>
              <a:buClr>
                <a:schemeClr val="dk1"/>
              </a:buClr>
              <a:buNone/>
            </a:pPr>
            <a:r>
              <a:rPr lang="en">
                <a:solidFill>
                  <a:schemeClr val="dk1"/>
                </a:solidFill>
                <a:ea typeface="Calibri"/>
                <a:cs typeface="Calibri"/>
                <a:sym typeface="Calibri"/>
              </a:rPr>
              <a:t>Duration: 24 Months (</a:t>
            </a:r>
            <a:r>
              <a:rPr lang="en"/>
              <a:t>Aug 20</a:t>
            </a:r>
            <a:r>
              <a:rPr lang="en-IN"/>
              <a:t>26</a:t>
            </a:r>
            <a:r>
              <a:rPr lang="en"/>
              <a:t> - May 2028</a:t>
            </a:r>
            <a:r>
              <a:rPr lang="en">
                <a:solidFill>
                  <a:schemeClr val="dk1"/>
                </a:solidFill>
                <a:ea typeface="Calibri"/>
                <a:cs typeface="Calibri"/>
                <a:sym typeface="Calibri"/>
              </a:rPr>
              <a:t>) </a:t>
            </a:r>
            <a:endParaRPr/>
          </a:p>
          <a:p>
            <a:pPr marL="457189" indent="-457189">
              <a:spcBef>
                <a:spcPts val="747"/>
              </a:spcBef>
              <a:buClr>
                <a:srgbClr val="FF0000"/>
              </a:buClr>
              <a:buSzPts val="2800"/>
              <a:buFont typeface="Arial"/>
              <a:buChar char="•"/>
            </a:pPr>
            <a:r>
              <a:rPr lang="en">
                <a:solidFill>
                  <a:srgbClr val="FF0000"/>
                </a:solidFill>
                <a:ea typeface="Calibri"/>
                <a:cs typeface="Calibri"/>
                <a:sym typeface="Calibri"/>
              </a:rPr>
              <a:t>Hard Core: 1</a:t>
            </a:r>
            <a:r>
              <a:rPr lang="en">
                <a:solidFill>
                  <a:srgbClr val="FF0000"/>
                </a:solidFill>
              </a:rPr>
              <a:t>4</a:t>
            </a:r>
            <a:r>
              <a:rPr lang="en">
                <a:solidFill>
                  <a:srgbClr val="FF0000"/>
                </a:solidFill>
                <a:ea typeface="Calibri"/>
                <a:cs typeface="Calibri"/>
                <a:sym typeface="Calibri"/>
              </a:rPr>
              <a:t> credits</a:t>
            </a:r>
            <a:endParaRPr/>
          </a:p>
          <a:p>
            <a:pPr marL="990575" lvl="1" indent="-380990">
              <a:spcBef>
                <a:spcPts val="640"/>
              </a:spcBef>
              <a:buClr>
                <a:srgbClr val="FF0000"/>
              </a:buClr>
              <a:buSzPts val="2400"/>
              <a:buFont typeface="Arial"/>
              <a:buChar char="–"/>
            </a:pPr>
            <a:r>
              <a:rPr lang="en-IN" sz="2800">
                <a:solidFill>
                  <a:srgbClr val="FF0000"/>
                </a:solidFill>
                <a:ea typeface="Calibri"/>
                <a:cs typeface="Calibri"/>
                <a:sym typeface="Calibri"/>
              </a:rPr>
              <a:t>Courses: 1</a:t>
            </a:r>
            <a:r>
              <a:rPr lang="en-IN" sz="2800">
                <a:solidFill>
                  <a:srgbClr val="FF0000"/>
                </a:solidFill>
              </a:rPr>
              <a:t>3</a:t>
            </a:r>
            <a:r>
              <a:rPr lang="en-IN" sz="2800">
                <a:solidFill>
                  <a:srgbClr val="FF0000"/>
                </a:solidFill>
                <a:ea typeface="Calibri"/>
                <a:cs typeface="Calibri"/>
                <a:sym typeface="Calibri"/>
              </a:rPr>
              <a:t> credits</a:t>
            </a:r>
            <a:endParaRPr lang="en-IN" sz="2800"/>
          </a:p>
          <a:p>
            <a:pPr marL="990575" lvl="1" indent="-380990">
              <a:spcBef>
                <a:spcPts val="640"/>
              </a:spcBef>
              <a:buClr>
                <a:srgbClr val="FF0000"/>
              </a:buClr>
              <a:buSzPts val="2400"/>
              <a:buFont typeface="Arial"/>
              <a:buChar char="–"/>
            </a:pPr>
            <a:r>
              <a:rPr lang="en-IN" sz="2800">
                <a:solidFill>
                  <a:srgbClr val="FF0000"/>
                </a:solidFill>
                <a:ea typeface="Calibri"/>
                <a:cs typeface="Calibri"/>
                <a:sym typeface="Calibri"/>
              </a:rPr>
              <a:t>Research Methods:  1 credit (soft skills course)</a:t>
            </a:r>
            <a:endParaRPr lang="en-IN" sz="2800"/>
          </a:p>
          <a:p>
            <a:pPr marL="457189" indent="-457189">
              <a:spcBef>
                <a:spcPts val="747"/>
              </a:spcBef>
              <a:buClr>
                <a:srgbClr val="00703C"/>
              </a:buClr>
              <a:buSzPts val="2800"/>
              <a:buFont typeface="Arial"/>
              <a:buChar char="•"/>
            </a:pPr>
            <a:r>
              <a:rPr lang="en-IN">
                <a:solidFill>
                  <a:srgbClr val="00703C"/>
                </a:solidFill>
                <a:ea typeface="Calibri"/>
                <a:cs typeface="Calibri"/>
                <a:sym typeface="Calibri"/>
              </a:rPr>
              <a:t>Soft Core: 10 credits minimum </a:t>
            </a:r>
            <a:r>
              <a:rPr lang="en-IN" i="1">
                <a:solidFill>
                  <a:srgbClr val="00703C"/>
                </a:solidFill>
                <a:ea typeface="Calibri"/>
                <a:cs typeface="Calibri"/>
                <a:sym typeface="Calibri"/>
              </a:rPr>
              <a:t>(</a:t>
            </a:r>
            <a:r>
              <a:rPr lang="en-IN" i="1" err="1">
                <a:solidFill>
                  <a:srgbClr val="00703C"/>
                </a:solidFill>
                <a:ea typeface="Calibri"/>
                <a:cs typeface="Calibri"/>
                <a:sym typeface="Calibri"/>
              </a:rPr>
              <a:t>atleast</a:t>
            </a:r>
            <a:r>
              <a:rPr lang="en-IN" i="1">
                <a:solidFill>
                  <a:srgbClr val="00703C"/>
                </a:solidFill>
                <a:ea typeface="Calibri"/>
                <a:cs typeface="Calibri"/>
                <a:sym typeface="Calibri"/>
              </a:rPr>
              <a:t> three courses)</a:t>
            </a:r>
            <a:endParaRPr lang="en-IN">
              <a:solidFill>
                <a:srgbClr val="00703C"/>
              </a:solidFill>
              <a:ea typeface="Calibri"/>
              <a:cs typeface="Calibri"/>
              <a:sym typeface="Calibri"/>
            </a:endParaRPr>
          </a:p>
          <a:p>
            <a:pPr marL="457189" indent="-457189">
              <a:spcBef>
                <a:spcPts val="747"/>
              </a:spcBef>
              <a:buClr>
                <a:srgbClr val="FF0000"/>
              </a:buClr>
              <a:buSzPts val="2800"/>
              <a:buFont typeface="Arial"/>
              <a:buChar char="•"/>
            </a:pPr>
            <a:r>
              <a:rPr lang="en-IN">
                <a:solidFill>
                  <a:srgbClr val="FF0000"/>
                </a:solidFill>
                <a:ea typeface="Calibri"/>
                <a:cs typeface="Calibri"/>
                <a:sym typeface="Calibri"/>
              </a:rPr>
              <a:t>Dissertation: 28 credits (from May 2026 – Ju</a:t>
            </a:r>
            <a:r>
              <a:rPr lang="en-IN">
                <a:solidFill>
                  <a:srgbClr val="FF0000"/>
                </a:solidFill>
              </a:rPr>
              <a:t>ne</a:t>
            </a:r>
            <a:r>
              <a:rPr lang="en-IN">
                <a:solidFill>
                  <a:srgbClr val="FF0000"/>
                </a:solidFill>
                <a:ea typeface="Calibri"/>
                <a:cs typeface="Calibri"/>
                <a:sym typeface="Calibri"/>
              </a:rPr>
              <a:t> 2027)</a:t>
            </a:r>
          </a:p>
          <a:p>
            <a:pPr marL="457189" indent="-457189">
              <a:spcBef>
                <a:spcPts val="747"/>
              </a:spcBef>
              <a:buClr>
                <a:srgbClr val="3366FF"/>
              </a:buClr>
              <a:buSzPts val="2800"/>
              <a:buFont typeface="Arial"/>
              <a:buChar char="•"/>
            </a:pPr>
            <a:r>
              <a:rPr lang="en-IN">
                <a:solidFill>
                  <a:srgbClr val="3366FF"/>
                </a:solidFill>
                <a:ea typeface="Calibri"/>
                <a:cs typeface="Calibri"/>
                <a:sym typeface="Calibri"/>
              </a:rPr>
              <a:t>Electives: 12 credits </a:t>
            </a:r>
            <a:r>
              <a:rPr lang="en-IN" i="1">
                <a:solidFill>
                  <a:schemeClr val="dk1"/>
                </a:solidFill>
                <a:ea typeface="Calibri"/>
                <a:cs typeface="Calibri"/>
                <a:sym typeface="Calibri"/>
              </a:rPr>
              <a:t>(Students may credit CDS electives/soft core or other department courses)</a:t>
            </a:r>
            <a:endParaRPr lang="en-IN">
              <a:solidFill>
                <a:schemeClr val="dk1"/>
              </a:solidFill>
              <a:ea typeface="Calibri"/>
              <a:cs typeface="Calibri"/>
              <a:sym typeface="Calibri"/>
            </a:endParaRPr>
          </a:p>
          <a:p>
            <a:pPr marL="0" indent="0" algn="ctr">
              <a:spcBef>
                <a:spcPts val="747"/>
              </a:spcBef>
              <a:buClr>
                <a:schemeClr val="dk1"/>
              </a:buClr>
              <a:buNone/>
            </a:pPr>
            <a:endParaRPr lang="en-IN" b="1">
              <a:solidFill>
                <a:schemeClr val="dk1"/>
              </a:solidFill>
              <a:ea typeface="Calibri"/>
              <a:cs typeface="Calibri"/>
              <a:sym typeface="Calibri"/>
            </a:endParaRPr>
          </a:p>
          <a:p>
            <a:pPr marL="0" indent="0" algn="ctr">
              <a:spcBef>
                <a:spcPts val="747"/>
              </a:spcBef>
              <a:buClr>
                <a:schemeClr val="dk1"/>
              </a:buClr>
              <a:buNone/>
            </a:pPr>
            <a:r>
              <a:rPr lang="en-IN" b="1">
                <a:solidFill>
                  <a:schemeClr val="dk1"/>
                </a:solidFill>
                <a:ea typeface="Calibri"/>
                <a:cs typeface="Calibri"/>
                <a:sym typeface="Calibri"/>
              </a:rPr>
              <a:t>Total: 64 credits </a:t>
            </a:r>
            <a:r>
              <a:rPr lang="en-IN" b="1">
                <a:solidFill>
                  <a:srgbClr val="008000"/>
                </a:solidFill>
              </a:rPr>
              <a:t>(31 Credits for the First Year is Mandatory)</a:t>
            </a:r>
            <a:endParaRPr lang="en-IN"/>
          </a:p>
        </p:txBody>
      </p:sp>
    </p:spTree>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F3542-E6E3-C2FE-9263-2F09E8996C4B}"/>
              </a:ext>
            </a:extLst>
          </p:cNvPr>
          <p:cNvSpPr>
            <a:spLocks noGrp="1"/>
          </p:cNvSpPr>
          <p:nvPr>
            <p:ph type="title"/>
          </p:nvPr>
        </p:nvSpPr>
        <p:spPr>
          <a:xfrm>
            <a:off x="642865" y="-23751"/>
            <a:ext cx="10515600" cy="513647"/>
          </a:xfrm>
        </p:spPr>
        <p:txBody>
          <a:bodyPr>
            <a:normAutofit fontScale="90000"/>
          </a:bodyPr>
          <a:lstStyle/>
          <a:p>
            <a:pPr>
              <a:spcBef>
                <a:spcPts val="0"/>
              </a:spcBef>
              <a:buClr>
                <a:srgbClr val="008000"/>
              </a:buClr>
            </a:pPr>
            <a:r>
              <a:rPr lang="en-US" sz="3200" b="1">
                <a:solidFill>
                  <a:srgbClr val="00B050"/>
                </a:solidFill>
                <a:latin typeface="+mn-lt"/>
                <a:ea typeface="+mn-ea"/>
                <a:cs typeface="+mn-cs"/>
              </a:rPr>
              <a:t>Credit Load (</a:t>
            </a:r>
            <a:r>
              <a:rPr lang="en-US" sz="3200" b="1" err="1">
                <a:solidFill>
                  <a:srgbClr val="00B050"/>
                </a:solidFill>
                <a:latin typeface="+mn-lt"/>
                <a:ea typeface="+mn-ea"/>
                <a:cs typeface="+mn-cs"/>
              </a:rPr>
              <a:t>Mtech</a:t>
            </a:r>
            <a:r>
              <a:rPr lang="en-US" sz="3200" b="1">
                <a:solidFill>
                  <a:srgbClr val="00B050"/>
                </a:solidFill>
                <a:latin typeface="+mn-lt"/>
                <a:ea typeface="+mn-ea"/>
                <a:cs typeface="+mn-cs"/>
              </a:rPr>
              <a:t>-Course)</a:t>
            </a:r>
          </a:p>
        </p:txBody>
      </p:sp>
      <p:pic>
        <p:nvPicPr>
          <p:cNvPr id="5" name="Content Placeholder 4">
            <a:extLst>
              <a:ext uri="{FF2B5EF4-FFF2-40B4-BE49-F238E27FC236}">
                <a16:creationId xmlns:a16="http://schemas.microsoft.com/office/drawing/2014/main" id="{E00FBE48-3A45-DABD-6382-A873BB908E31}"/>
              </a:ext>
            </a:extLst>
          </p:cNvPr>
          <p:cNvPicPr>
            <a:picLocks noGrp="1" noChangeAspect="1"/>
          </p:cNvPicPr>
          <p:nvPr>
            <p:ph idx="1"/>
          </p:nvPr>
        </p:nvPicPr>
        <p:blipFill>
          <a:blip r:embed="rId2"/>
          <a:stretch>
            <a:fillRect/>
          </a:stretch>
        </p:blipFill>
        <p:spPr>
          <a:xfrm>
            <a:off x="2116065" y="359433"/>
            <a:ext cx="7569200" cy="3517900"/>
          </a:xfrm>
          <a:prstGeom prst="rect">
            <a:avLst/>
          </a:prstGeom>
        </p:spPr>
      </p:pic>
      <p:sp>
        <p:nvSpPr>
          <p:cNvPr id="6" name="Title 1">
            <a:extLst>
              <a:ext uri="{FF2B5EF4-FFF2-40B4-BE49-F238E27FC236}">
                <a16:creationId xmlns:a16="http://schemas.microsoft.com/office/drawing/2014/main" id="{69C822B0-BB06-E744-3919-CDCF1E94ACC6}"/>
              </a:ext>
            </a:extLst>
          </p:cNvPr>
          <p:cNvSpPr txBox="1">
            <a:spLocks/>
          </p:cNvSpPr>
          <p:nvPr/>
        </p:nvSpPr>
        <p:spPr>
          <a:xfrm>
            <a:off x="642865" y="3833277"/>
            <a:ext cx="10515600" cy="513647"/>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rgbClr val="008000"/>
              </a:buClr>
            </a:pPr>
            <a:r>
              <a:rPr lang="en-US" sz="3200" b="1">
                <a:solidFill>
                  <a:srgbClr val="00B050"/>
                </a:solidFill>
                <a:latin typeface="+mn-lt"/>
                <a:ea typeface="+mn-ea"/>
                <a:cs typeface="+mn-cs"/>
              </a:rPr>
              <a:t>Plan for 1</a:t>
            </a:r>
            <a:r>
              <a:rPr lang="en-US" sz="3200" b="1" baseline="30000">
                <a:solidFill>
                  <a:srgbClr val="00B050"/>
                </a:solidFill>
                <a:latin typeface="+mn-lt"/>
                <a:ea typeface="+mn-ea"/>
                <a:cs typeface="+mn-cs"/>
              </a:rPr>
              <a:t>st</a:t>
            </a:r>
            <a:r>
              <a:rPr lang="en-US" sz="3200" b="1">
                <a:solidFill>
                  <a:srgbClr val="00B050"/>
                </a:solidFill>
                <a:latin typeface="+mn-lt"/>
                <a:ea typeface="+mn-ea"/>
                <a:cs typeface="+mn-cs"/>
              </a:rPr>
              <a:t> Semester (Hard core courses for </a:t>
            </a:r>
            <a:r>
              <a:rPr lang="en-US" sz="3200" b="1" err="1">
                <a:solidFill>
                  <a:srgbClr val="00B050"/>
                </a:solidFill>
                <a:latin typeface="+mn-lt"/>
                <a:ea typeface="+mn-ea"/>
                <a:cs typeface="+mn-cs"/>
              </a:rPr>
              <a:t>Mtech</a:t>
            </a:r>
            <a:r>
              <a:rPr lang="en-US" sz="3200" b="1">
                <a:solidFill>
                  <a:srgbClr val="00B050"/>
                </a:solidFill>
                <a:latin typeface="+mn-lt"/>
                <a:ea typeface="+mn-ea"/>
                <a:cs typeface="+mn-cs"/>
              </a:rPr>
              <a:t>-Course)</a:t>
            </a:r>
          </a:p>
        </p:txBody>
      </p:sp>
      <p:pic>
        <p:nvPicPr>
          <p:cNvPr id="12" name="Picture 11">
            <a:extLst>
              <a:ext uri="{FF2B5EF4-FFF2-40B4-BE49-F238E27FC236}">
                <a16:creationId xmlns:a16="http://schemas.microsoft.com/office/drawing/2014/main" id="{6388B97E-00F6-C2F0-4115-BCC6F70CC30A}"/>
              </a:ext>
            </a:extLst>
          </p:cNvPr>
          <p:cNvPicPr>
            <a:picLocks noChangeAspect="1"/>
          </p:cNvPicPr>
          <p:nvPr/>
        </p:nvPicPr>
        <p:blipFill>
          <a:blip r:embed="rId3"/>
          <a:stretch>
            <a:fillRect/>
          </a:stretch>
        </p:blipFill>
        <p:spPr>
          <a:xfrm>
            <a:off x="2216150" y="4346924"/>
            <a:ext cx="7070354" cy="2511075"/>
          </a:xfrm>
          <a:prstGeom prst="rect">
            <a:avLst/>
          </a:prstGeom>
        </p:spPr>
      </p:pic>
    </p:spTree>
    <p:extLst>
      <p:ext uri="{BB962C8B-B14F-4D97-AF65-F5344CB8AC3E}">
        <p14:creationId xmlns:p14="http://schemas.microsoft.com/office/powerpoint/2010/main" val="485166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txBox="1">
            <a:spLocks noGrp="1"/>
          </p:cNvSpPr>
          <p:nvPr>
            <p:ph type="title"/>
          </p:nvPr>
        </p:nvSpPr>
        <p:spPr>
          <a:xfrm>
            <a:off x="-298867" y="-157958"/>
            <a:ext cx="13238922" cy="1143200"/>
          </a:xfrm>
          <a:prstGeom prst="rect">
            <a:avLst/>
          </a:prstGeom>
        </p:spPr>
        <p:txBody>
          <a:bodyPr spcFirstLastPara="1" vert="horz" wrap="square" lIns="121900" tIns="121900" rIns="121900" bIns="121900" rtlCol="0" anchor="ctr" anchorCtr="0">
            <a:noAutofit/>
          </a:bodyPr>
          <a:lstStyle/>
          <a:p>
            <a:pPr algn="ctr">
              <a:spcBef>
                <a:spcPts val="0"/>
              </a:spcBef>
              <a:buClr>
                <a:srgbClr val="008000"/>
              </a:buClr>
            </a:pPr>
            <a:r>
              <a:rPr lang="en" sz="3200" b="1" err="1">
                <a:solidFill>
                  <a:srgbClr val="008000"/>
                </a:solidFill>
                <a:latin typeface="+mn-lt"/>
              </a:rPr>
              <a:t>M.Tech</a:t>
            </a:r>
            <a:r>
              <a:rPr lang="en" sz="3200" b="1">
                <a:solidFill>
                  <a:srgbClr val="008000"/>
                </a:solidFill>
                <a:latin typeface="+mn-lt"/>
              </a:rPr>
              <a:t>. (CDS) Project Advisor</a:t>
            </a:r>
            <a:endParaRPr sz="3200" b="1">
              <a:latin typeface="+mn-lt"/>
            </a:endParaRPr>
          </a:p>
        </p:txBody>
      </p:sp>
      <p:sp>
        <p:nvSpPr>
          <p:cNvPr id="202" name="Google Shape;202;p35"/>
          <p:cNvSpPr txBox="1">
            <a:spLocks noGrp="1"/>
          </p:cNvSpPr>
          <p:nvPr>
            <p:ph type="body" idx="1"/>
          </p:nvPr>
        </p:nvSpPr>
        <p:spPr>
          <a:xfrm>
            <a:off x="247227" y="634174"/>
            <a:ext cx="11697546" cy="5854804"/>
          </a:xfrm>
          <a:prstGeom prst="rect">
            <a:avLst/>
          </a:prstGeom>
        </p:spPr>
        <p:txBody>
          <a:bodyPr spcFirstLastPara="1" vert="horz" wrap="square" lIns="0" tIns="0" rIns="0" bIns="0" rtlCol="0" anchor="t" anchorCtr="0">
            <a:noAutofit/>
          </a:bodyPr>
          <a:lstStyle/>
          <a:p>
            <a:pPr marL="609585" indent="-474121">
              <a:spcBef>
                <a:spcPts val="853"/>
              </a:spcBef>
              <a:buSzPts val="2000"/>
            </a:pPr>
            <a:r>
              <a:rPr lang="en-US" sz="2400"/>
              <a:t>Option to choose a </a:t>
            </a:r>
            <a:r>
              <a:rPr lang="en-US" sz="2400">
                <a:solidFill>
                  <a:schemeClr val="accent1"/>
                </a:solidFill>
              </a:rPr>
              <a:t>Project Advisor </a:t>
            </a:r>
            <a:r>
              <a:rPr lang="en-US" sz="2400"/>
              <a:t>at the end of the first semester.</a:t>
            </a:r>
            <a:endParaRPr sz="2400"/>
          </a:p>
          <a:p>
            <a:pPr marL="609585" indent="-474121">
              <a:spcBef>
                <a:spcPts val="0"/>
              </a:spcBef>
              <a:buSzPts val="2000"/>
            </a:pPr>
            <a:r>
              <a:rPr lang="en" sz="2400"/>
              <a:t>A </a:t>
            </a:r>
            <a:r>
              <a:rPr lang="en" sz="2400">
                <a:solidFill>
                  <a:schemeClr val="accent1"/>
                </a:solidFill>
              </a:rPr>
              <a:t>list of projects </a:t>
            </a:r>
            <a:r>
              <a:rPr lang="en" sz="2400"/>
              <a:t>from the interested faculty will be available by end of </a:t>
            </a:r>
            <a:r>
              <a:rPr lang="en" sz="2400" b="1"/>
              <a:t>Sep 2026</a:t>
            </a:r>
            <a:r>
              <a:rPr lang="en" sz="2400"/>
              <a:t>. Decide which faculty to </a:t>
            </a:r>
            <a:r>
              <a:rPr lang="en" sz="2400">
                <a:solidFill>
                  <a:schemeClr val="accent1"/>
                </a:solidFill>
              </a:rPr>
              <a:t>approach and discuss </a:t>
            </a:r>
            <a:r>
              <a:rPr lang="en" sz="2400"/>
              <a:t>with them.</a:t>
            </a:r>
          </a:p>
          <a:p>
            <a:pPr marL="1066165" lvl="1" indent="-473710">
              <a:spcBef>
                <a:spcPts val="0"/>
              </a:spcBef>
              <a:buSzPts val="2000"/>
            </a:pPr>
            <a:r>
              <a:rPr lang="en"/>
              <a:t>Plan early. Each Advisor allowed </a:t>
            </a:r>
            <a:r>
              <a:rPr lang="en">
                <a:solidFill>
                  <a:schemeClr val="accent1"/>
                </a:solidFill>
              </a:rPr>
              <a:t>only </a:t>
            </a:r>
            <a:r>
              <a:rPr lang="en" b="1">
                <a:solidFill>
                  <a:schemeClr val="accent1"/>
                </a:solidFill>
              </a:rPr>
              <a:t>4</a:t>
            </a:r>
            <a:r>
              <a:rPr lang="en">
                <a:solidFill>
                  <a:schemeClr val="accent1"/>
                </a:solidFill>
              </a:rPr>
              <a:t> </a:t>
            </a:r>
            <a:r>
              <a:rPr lang="en" err="1">
                <a:solidFill>
                  <a:schemeClr val="accent1"/>
                </a:solidFill>
              </a:rPr>
              <a:t>M.Tech</a:t>
            </a:r>
            <a:r>
              <a:rPr lang="en">
                <a:solidFill>
                  <a:schemeClr val="accent1"/>
                </a:solidFill>
              </a:rPr>
              <a:t>.(CDS) students</a:t>
            </a:r>
            <a:r>
              <a:rPr lang="en"/>
              <a:t>, relaxed only in some cases. Advisors may look for </a:t>
            </a:r>
            <a:r>
              <a:rPr lang="en">
                <a:solidFill>
                  <a:schemeClr val="accent1"/>
                </a:solidFill>
              </a:rPr>
              <a:t>specific skills and coursework</a:t>
            </a:r>
            <a:r>
              <a:rPr lang="en"/>
              <a:t>. Have </a:t>
            </a:r>
            <a:r>
              <a:rPr lang="en">
                <a:solidFill>
                  <a:schemeClr val="accent1"/>
                </a:solidFill>
              </a:rPr>
              <a:t>2-3 lab options</a:t>
            </a:r>
            <a:r>
              <a:rPr lang="en"/>
              <a:t>.</a:t>
            </a:r>
            <a:endParaRPr lang="en">
              <a:ea typeface="Calibri" panose="020F0502020204030204"/>
              <a:cs typeface="Calibri" panose="020F0502020204030204"/>
            </a:endParaRPr>
          </a:p>
          <a:p>
            <a:pPr marL="608965" indent="-473710">
              <a:spcBef>
                <a:spcPts val="0"/>
              </a:spcBef>
              <a:buSzPts val="2000"/>
            </a:pPr>
            <a:r>
              <a:rPr lang="en" sz="2400" err="1"/>
              <a:t>Finali</a:t>
            </a:r>
            <a:r>
              <a:rPr lang="en-IN" sz="2400"/>
              <a:t>s</a:t>
            </a:r>
            <a:r>
              <a:rPr lang="en" sz="2400"/>
              <a:t>e your advisor before course dropping date in </a:t>
            </a:r>
            <a:r>
              <a:rPr lang="en" sz="2400" b="1"/>
              <a:t>Jan 2027 term </a:t>
            </a:r>
            <a:r>
              <a:rPr lang="en" sz="2400"/>
              <a:t>and complete paperwork and </a:t>
            </a:r>
            <a:r>
              <a:rPr lang="en" sz="2400" err="1"/>
              <a:t>SLcM</a:t>
            </a:r>
            <a:r>
              <a:rPr lang="en" sz="2400"/>
              <a:t> Mapping. </a:t>
            </a:r>
            <a:r>
              <a:rPr lang="en" sz="2400">
                <a:solidFill>
                  <a:schemeClr val="accent1"/>
                </a:solidFill>
              </a:rPr>
              <a:t>Consult</a:t>
            </a:r>
            <a:r>
              <a:rPr lang="en" sz="2400"/>
              <a:t> with Advisor on courses for Jan 2027.</a:t>
            </a:r>
            <a:endParaRPr lang="en" sz="2400">
              <a:ea typeface="Calibri" panose="020F0502020204030204"/>
              <a:cs typeface="Calibri" panose="020F0502020204030204"/>
            </a:endParaRPr>
          </a:p>
          <a:p>
            <a:pPr marL="1066165" lvl="1" indent="-473710">
              <a:spcBef>
                <a:spcPts val="0"/>
              </a:spcBef>
              <a:buSzPts val="2000"/>
            </a:pPr>
            <a:r>
              <a:rPr lang="en"/>
              <a:t>Once selected, you </a:t>
            </a:r>
            <a:r>
              <a:rPr lang="en" err="1"/>
              <a:t>cannnot</a:t>
            </a:r>
            <a:r>
              <a:rPr lang="en"/>
              <a:t> switch to another faculty, except in unusual cases. </a:t>
            </a:r>
            <a:endParaRPr lang="en">
              <a:ea typeface="Calibri" panose="020F0502020204030204"/>
              <a:cs typeface="Calibri" panose="020F0502020204030204"/>
            </a:endParaRPr>
          </a:p>
          <a:p>
            <a:pPr marL="608965" indent="-473710">
              <a:spcBef>
                <a:spcPts val="0"/>
              </a:spcBef>
              <a:buSzPts val="2000"/>
            </a:pPr>
            <a:r>
              <a:rPr lang="en-IN" sz="2400">
                <a:solidFill>
                  <a:schemeClr val="accent1"/>
                </a:solidFill>
              </a:rPr>
              <a:t>Project evaluations </a:t>
            </a:r>
            <a:r>
              <a:rPr lang="en-IN" sz="2400"/>
              <a:t>will happen in Nov 2027 (midyear, 12 credit), and May 2027 (final evaluations, 16 credit). </a:t>
            </a:r>
          </a:p>
          <a:p>
            <a:pPr marL="1066165" lvl="1" indent="-473710">
              <a:spcBef>
                <a:spcPts val="0"/>
              </a:spcBef>
              <a:buSzPts val="2000"/>
            </a:pPr>
            <a:r>
              <a:rPr lang="en-IN"/>
              <a:t>Grades will appear in your respective transcripts for both evaluations. Poor progress/performance can cause "F" grade, will not be able to graduate within 2 yrs.</a:t>
            </a:r>
            <a:endParaRPr lang="en-IN">
              <a:ea typeface="Calibri"/>
              <a:cs typeface="Calibri"/>
            </a:endParaRPr>
          </a:p>
          <a:p>
            <a:pPr marL="1066785" lvl="1" indent="-474121">
              <a:spcBef>
                <a:spcPts val="0"/>
              </a:spcBef>
              <a:buSzPts val="2000"/>
            </a:pPr>
            <a:r>
              <a:rPr lang="en-IN"/>
              <a:t>Student, along with the advisor, will coordinate the dates with two faculty examiners assigned by DCC, at a mutually convenient time before a cut-off date set by DCC. </a:t>
            </a:r>
          </a:p>
          <a:p>
            <a:pPr marL="1066785" lvl="1" indent="-474121">
              <a:spcBef>
                <a:spcPts val="0"/>
              </a:spcBef>
              <a:buSzPts val="2000"/>
            </a:pPr>
            <a:endParaRPr lang="en-IN"/>
          </a:p>
          <a:p>
            <a:pPr marL="1066785" lvl="1" indent="-474121">
              <a:spcBef>
                <a:spcPts val="0"/>
              </a:spcBef>
              <a:buSzPts val="2000"/>
            </a:pPr>
            <a:endParaRPr lang="en-IN"/>
          </a:p>
          <a:p>
            <a:pPr marL="0" indent="0">
              <a:buNone/>
            </a:pPr>
            <a:r>
              <a:rPr lang="en-IN" sz="2400" b="1">
                <a:solidFill>
                  <a:srgbClr val="00B050"/>
                </a:solidFill>
                <a:effectLst/>
                <a:latin typeface="Arial" panose="020B0604020202020204" pitchFamily="34" charset="0"/>
              </a:rPr>
              <a:t>DCC will inform the schedule of your evaluations in advance</a:t>
            </a:r>
            <a:endParaRPr lang="en-IN" sz="2400" b="1">
              <a:solidFill>
                <a:srgbClr val="00B050"/>
              </a:solidFill>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9D1C-F57F-4EFE-9431-6AEB88477365}"/>
              </a:ext>
            </a:extLst>
          </p:cNvPr>
          <p:cNvSpPr>
            <a:spLocks noGrp="1"/>
          </p:cNvSpPr>
          <p:nvPr>
            <p:ph type="ctrTitle"/>
          </p:nvPr>
        </p:nvSpPr>
        <p:spPr>
          <a:xfrm>
            <a:off x="559071" y="361528"/>
            <a:ext cx="10363200" cy="1470025"/>
          </a:xfrm>
        </p:spPr>
        <p:txBody>
          <a:bodyPr>
            <a:normAutofit fontScale="90000"/>
          </a:bodyPr>
          <a:lstStyle/>
          <a:p>
            <a:r>
              <a:rPr lang="en-US">
                <a:solidFill>
                  <a:srgbClr val="00B050"/>
                </a:solidFill>
              </a:rPr>
              <a:t>Course Registration</a:t>
            </a:r>
            <a:br>
              <a:rPr lang="en-US"/>
            </a:br>
            <a:r>
              <a:rPr lang="en-US">
                <a:hlinkClick r:id="rId2"/>
              </a:rPr>
              <a:t>http://sap.iisc.ac.in</a:t>
            </a:r>
            <a:r>
              <a:rPr lang="en-US"/>
              <a:t> </a:t>
            </a:r>
            <a:r>
              <a:rPr lang="en-US" sz="2400"/>
              <a:t>(IISc Network/VPN Only)</a:t>
            </a:r>
            <a:endParaRPr lang="en-IN"/>
          </a:p>
        </p:txBody>
      </p:sp>
      <p:sp>
        <p:nvSpPr>
          <p:cNvPr id="3" name="Subtitle 2">
            <a:extLst>
              <a:ext uri="{FF2B5EF4-FFF2-40B4-BE49-F238E27FC236}">
                <a16:creationId xmlns:a16="http://schemas.microsoft.com/office/drawing/2014/main" id="{94E96DC8-B570-4A5B-8DAE-AF0A58E5DAA9}"/>
              </a:ext>
            </a:extLst>
          </p:cNvPr>
          <p:cNvSpPr>
            <a:spLocks noGrp="1"/>
          </p:cNvSpPr>
          <p:nvPr>
            <p:ph type="subTitle" idx="1"/>
          </p:nvPr>
        </p:nvSpPr>
        <p:spPr>
          <a:xfrm>
            <a:off x="112058" y="1831553"/>
            <a:ext cx="11967883" cy="2491781"/>
          </a:xfrm>
        </p:spPr>
        <p:txBody>
          <a:bodyPr/>
          <a:lstStyle/>
          <a:p>
            <a:r>
              <a:rPr lang="en-US"/>
              <a:t>Class Schedule: </a:t>
            </a:r>
            <a:r>
              <a:rPr lang="en-US">
                <a:hlinkClick r:id="rId3"/>
              </a:rPr>
              <a:t>https://indianinstituteofscience.sharepoint.com/CDS</a:t>
            </a:r>
            <a:r>
              <a:rPr lang="en-US"/>
              <a:t> </a:t>
            </a:r>
          </a:p>
          <a:p>
            <a:r>
              <a:rPr lang="en-IN">
                <a:hlinkClick r:id="rId4"/>
              </a:rPr>
              <a:t>https://cds.iisc.ac.in/courses/schedule/</a:t>
            </a:r>
            <a:r>
              <a:rPr lang="en-IN"/>
              <a:t> </a:t>
            </a:r>
          </a:p>
        </p:txBody>
      </p:sp>
      <p:sp>
        <p:nvSpPr>
          <p:cNvPr id="7" name="TextBox 6">
            <a:extLst>
              <a:ext uri="{FF2B5EF4-FFF2-40B4-BE49-F238E27FC236}">
                <a16:creationId xmlns:a16="http://schemas.microsoft.com/office/drawing/2014/main" id="{6ABD9DF8-544C-E74A-745D-B77BED9914D9}"/>
              </a:ext>
            </a:extLst>
          </p:cNvPr>
          <p:cNvSpPr txBox="1"/>
          <p:nvPr/>
        </p:nvSpPr>
        <p:spPr>
          <a:xfrm>
            <a:off x="1210088" y="3507002"/>
            <a:ext cx="9305511" cy="2769989"/>
          </a:xfrm>
          <a:prstGeom prst="rect">
            <a:avLst/>
          </a:prstGeom>
          <a:noFill/>
        </p:spPr>
        <p:txBody>
          <a:bodyPr wrap="square">
            <a:spAutoFit/>
          </a:bodyPr>
          <a:lstStyle/>
          <a:p>
            <a:pPr algn="l"/>
            <a:r>
              <a:rPr lang="en-IN" sz="1200" b="1" i="0">
                <a:solidFill>
                  <a:srgbClr val="500050"/>
                </a:solidFill>
                <a:effectLst/>
                <a:latin typeface="Times New Roman, serif" pitchFamily="2" charset="0"/>
              </a:rPr>
              <a:t>Online Resources for New Students</a:t>
            </a:r>
            <a:r>
              <a:rPr lang="en-IN" sz="1200" b="0" i="0">
                <a:solidFill>
                  <a:srgbClr val="500050"/>
                </a:solidFill>
                <a:effectLst/>
                <a:latin typeface="Times New Roman, serif" pitchFamily="2" charset="0"/>
              </a:rPr>
              <a:t>:</a:t>
            </a:r>
            <a:endParaRPr lang="en-IN" sz="1200" b="0" i="0">
              <a:solidFill>
                <a:srgbClr val="500050"/>
              </a:solidFill>
              <a:effectLst/>
              <a:latin typeface="Arial" panose="020B0604020202020204" pitchFamily="34" charset="0"/>
            </a:endParaRPr>
          </a:p>
          <a:p>
            <a:pPr algn="l"/>
            <a:r>
              <a:rPr lang="en-IN" b="0" i="0">
                <a:solidFill>
                  <a:srgbClr val="1155CC"/>
                </a:solidFill>
                <a:effectLst/>
                <a:latin typeface="Arial" panose="020B0604020202020204" pitchFamily="34" charset="0"/>
                <a:hlinkClick r:id="rId5"/>
              </a:rPr>
              <a:t>https://cds.iisc.ac.in/internal-resources/student-resources/</a:t>
            </a:r>
            <a:br>
              <a:rPr lang="en-IN" b="0" i="0">
                <a:solidFill>
                  <a:srgbClr val="500050"/>
                </a:solidFill>
                <a:effectLst/>
                <a:latin typeface="Times New Roman, serif" pitchFamily="2" charset="0"/>
              </a:rPr>
            </a:br>
            <a:endParaRPr lang="en-IN" b="0" i="0">
              <a:solidFill>
                <a:srgbClr val="500050"/>
              </a:solidFill>
              <a:effectLst/>
              <a:latin typeface="Arial" panose="020B0604020202020204" pitchFamily="34" charset="0"/>
            </a:endParaRPr>
          </a:p>
          <a:p>
            <a:pPr algn="l"/>
            <a:r>
              <a:rPr lang="en-IN" b="0" i="0">
                <a:solidFill>
                  <a:srgbClr val="1155CC"/>
                </a:solidFill>
                <a:effectLst/>
                <a:latin typeface="Arial" panose="020B0604020202020204" pitchFamily="34" charset="0"/>
                <a:hlinkClick r:id="rId6"/>
              </a:rPr>
              <a:t>http://cds.iisc.ac.in/news/cds-incoming-students-orientation/</a:t>
            </a:r>
            <a:br>
              <a:rPr lang="en-IN" sz="1200" b="0" i="0">
                <a:solidFill>
                  <a:srgbClr val="500050"/>
                </a:solidFill>
                <a:effectLst/>
                <a:latin typeface="Times New Roman, serif" pitchFamily="2" charset="0"/>
              </a:rPr>
            </a:br>
            <a:endParaRPr lang="en-IN" b="0" i="0">
              <a:solidFill>
                <a:srgbClr val="500050"/>
              </a:solidFill>
              <a:effectLst/>
              <a:latin typeface="Arial" panose="020B0604020202020204" pitchFamily="34" charset="0"/>
            </a:endParaRPr>
          </a:p>
          <a:p>
            <a:pPr algn="l"/>
            <a:r>
              <a:rPr lang="en-IN" b="0" i="0">
                <a:solidFill>
                  <a:srgbClr val="1155CC"/>
                </a:solidFill>
                <a:effectLst/>
                <a:latin typeface="Arial" panose="020B0604020202020204" pitchFamily="34" charset="0"/>
                <a:hlinkClick r:id="rId7"/>
              </a:rPr>
              <a:t>https://cds.iisc.ac.in/academics/departmental-curriculum-committee-dcc/</a:t>
            </a:r>
            <a:br>
              <a:rPr lang="en-IN" b="0" i="0">
                <a:solidFill>
                  <a:srgbClr val="500050"/>
                </a:solidFill>
                <a:effectLst/>
                <a:latin typeface="Arial" panose="020B0604020202020204" pitchFamily="34" charset="0"/>
              </a:rPr>
            </a:br>
            <a:endParaRPr lang="en-IN" b="0" i="0">
              <a:solidFill>
                <a:srgbClr val="500050"/>
              </a:solidFill>
              <a:effectLst/>
              <a:latin typeface="Arial" panose="020B0604020202020204" pitchFamily="34" charset="0"/>
            </a:endParaRPr>
          </a:p>
          <a:p>
            <a:pPr algn="l"/>
            <a:r>
              <a:rPr lang="en-IN" b="0" i="0">
                <a:solidFill>
                  <a:srgbClr val="1155CC"/>
                </a:solidFill>
                <a:effectLst/>
                <a:latin typeface="Arial" panose="020B0604020202020204" pitchFamily="34" charset="0"/>
                <a:hlinkClick r:id="rId4"/>
              </a:rPr>
              <a:t>https://cds.iisc.ac.in/courses/schedule/</a:t>
            </a:r>
            <a:br>
              <a:rPr lang="en-IN" b="0" i="0">
                <a:solidFill>
                  <a:srgbClr val="500050"/>
                </a:solidFill>
                <a:effectLst/>
                <a:latin typeface="Arial" panose="020B0604020202020204" pitchFamily="34" charset="0"/>
              </a:rPr>
            </a:br>
            <a:endParaRPr lang="en-IN" b="0" i="0">
              <a:solidFill>
                <a:srgbClr val="500050"/>
              </a:solidFill>
              <a:effectLst/>
              <a:latin typeface="Arial" panose="020B0604020202020204" pitchFamily="34" charset="0"/>
            </a:endParaRPr>
          </a:p>
          <a:p>
            <a:pPr algn="l"/>
            <a:r>
              <a:rPr lang="en-IN" b="0" i="0">
                <a:solidFill>
                  <a:srgbClr val="1155CC"/>
                </a:solidFill>
                <a:effectLst/>
                <a:latin typeface="Arial" panose="020B0604020202020204" pitchFamily="34" charset="0"/>
                <a:hlinkClick r:id="rId8"/>
              </a:rPr>
              <a:t>https://cds.iisc.ac.in/internal-resources/department-wellness-committee/</a:t>
            </a:r>
            <a:endParaRPr lang="en-IN" b="0" i="0">
              <a:solidFill>
                <a:srgbClr val="500050"/>
              </a:solidFill>
              <a:effectLst/>
              <a:latin typeface="Arial" panose="020B0604020202020204" pitchFamily="34" charset="0"/>
            </a:endParaRPr>
          </a:p>
        </p:txBody>
      </p:sp>
    </p:spTree>
    <p:extLst>
      <p:ext uri="{BB962C8B-B14F-4D97-AF65-F5344CB8AC3E}">
        <p14:creationId xmlns:p14="http://schemas.microsoft.com/office/powerpoint/2010/main" val="998140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a:solidFill>
                  <a:srgbClr val="00B050"/>
                </a:solidFill>
              </a:rPr>
              <a:t>General Guidelines</a:t>
            </a:r>
          </a:p>
        </p:txBody>
      </p:sp>
      <p:sp>
        <p:nvSpPr>
          <p:cNvPr id="3" name="Content Placeholder 2"/>
          <p:cNvSpPr>
            <a:spLocks noGrp="1"/>
          </p:cNvSpPr>
          <p:nvPr>
            <p:ph idx="1"/>
          </p:nvPr>
        </p:nvSpPr>
        <p:spPr>
          <a:xfrm>
            <a:off x="471054" y="1325563"/>
            <a:ext cx="11249891" cy="4934306"/>
          </a:xfrm>
        </p:spPr>
        <p:txBody>
          <a:bodyPr vert="horz" lIns="91440" tIns="45720" rIns="91440" bIns="45720" rtlCol="0" anchor="t">
            <a:normAutofit fontScale="85000" lnSpcReduction="20000"/>
          </a:bodyPr>
          <a:lstStyle/>
          <a:p>
            <a:r>
              <a:rPr lang="en-US"/>
              <a:t>Biometric attendance and signing on attendance register in CDS office mandatory for all CDS students (once before 10 AM and once after 5 PM)</a:t>
            </a:r>
          </a:p>
          <a:p>
            <a:pPr marL="0" indent="0">
              <a:buNone/>
            </a:pPr>
            <a:endParaRPr lang="en-US"/>
          </a:p>
          <a:p>
            <a:r>
              <a:rPr lang="en-US"/>
              <a:t>The above is required for monthly scholarship processing</a:t>
            </a:r>
          </a:p>
          <a:p>
            <a:endParaRPr lang="en-US"/>
          </a:p>
          <a:p>
            <a:r>
              <a:rPr lang="en-US"/>
              <a:t>Scholarship request has to raised in SAP before 15th of every month.</a:t>
            </a:r>
            <a:endParaRPr lang="en-US">
              <a:ea typeface="Calibri"/>
              <a:cs typeface="Calibri"/>
            </a:endParaRPr>
          </a:p>
          <a:p>
            <a:endParaRPr lang="en-US"/>
          </a:p>
          <a:p>
            <a:r>
              <a:rPr lang="en-US"/>
              <a:t>Minimum 75% attendance is required for course, if informed by instructor</a:t>
            </a:r>
          </a:p>
          <a:p>
            <a:endParaRPr lang="en-US"/>
          </a:p>
          <a:p>
            <a:r>
              <a:rPr lang="en-US"/>
              <a:t>Max 30 working days leave in year</a:t>
            </a:r>
          </a:p>
          <a:p>
            <a:pPr lvl="1"/>
            <a:r>
              <a:rPr lang="en-US" sz="2600"/>
              <a:t>Leave of absence to be raised in SAP with </a:t>
            </a:r>
            <a:r>
              <a:rPr lang="en-US" sz="2600">
                <a:solidFill>
                  <a:schemeClr val="accent1"/>
                </a:solidFill>
              </a:rPr>
              <a:t>prior approval of advisor</a:t>
            </a:r>
            <a:r>
              <a:rPr lang="en-US" sz="2600"/>
              <a:t>.</a:t>
            </a:r>
          </a:p>
          <a:p>
            <a:r>
              <a:rPr lang="en-US">
                <a:ea typeface="Calibri"/>
                <a:cs typeface="Calibri"/>
              </a:rPr>
              <a:t>Any other vacation or leave to be </a:t>
            </a:r>
            <a:r>
              <a:rPr lang="en-US">
                <a:solidFill>
                  <a:schemeClr val="accent5"/>
                </a:solidFill>
                <a:ea typeface="Calibri"/>
                <a:cs typeface="Calibri"/>
              </a:rPr>
              <a:t>requested and approved by advisor</a:t>
            </a:r>
            <a:r>
              <a:rPr lang="en-US">
                <a:ea typeface="Calibri"/>
                <a:cs typeface="Calibri"/>
              </a:rPr>
              <a:t>, </a:t>
            </a:r>
            <a:r>
              <a:rPr lang="en-US" i="1">
                <a:ea typeface="Calibri"/>
                <a:cs typeface="Calibri"/>
              </a:rPr>
              <a:t>before booking tickets, etc.</a:t>
            </a:r>
          </a:p>
          <a:p>
            <a:pPr marL="0" indent="0">
              <a:buNone/>
            </a:pPr>
            <a:endParaRPr lang="en-US" sz="2400">
              <a:ea typeface="Calibri" panose="020F0502020204030204"/>
              <a:cs typeface="Calibri" panose="020F0502020204030204"/>
            </a:endParaRPr>
          </a:p>
        </p:txBody>
      </p:sp>
    </p:spTree>
    <p:extLst>
      <p:ext uri="{BB962C8B-B14F-4D97-AF65-F5344CB8AC3E}">
        <p14:creationId xmlns:p14="http://schemas.microsoft.com/office/powerpoint/2010/main" val="1972892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9CD053-1AD5-2783-CF0E-1E55FF72A0E3}"/>
              </a:ext>
            </a:extLst>
          </p:cNvPr>
          <p:cNvSpPr>
            <a:spLocks noGrp="1"/>
          </p:cNvSpPr>
          <p:nvPr>
            <p:ph type="title"/>
          </p:nvPr>
        </p:nvSpPr>
        <p:spPr>
          <a:xfrm>
            <a:off x="838200" y="94963"/>
            <a:ext cx="10515600" cy="1027256"/>
          </a:xfrm>
        </p:spPr>
        <p:txBody>
          <a:bodyPr/>
          <a:lstStyle/>
          <a:p>
            <a:pPr algn="ctr"/>
            <a:r>
              <a:rPr lang="en-US" b="1">
                <a:solidFill>
                  <a:srgbClr val="00B050"/>
                </a:solidFill>
              </a:rPr>
              <a:t>Important Academic Details</a:t>
            </a:r>
          </a:p>
        </p:txBody>
      </p:sp>
      <p:sp>
        <p:nvSpPr>
          <p:cNvPr id="5" name="Content Placeholder 2">
            <a:extLst>
              <a:ext uri="{FF2B5EF4-FFF2-40B4-BE49-F238E27FC236}">
                <a16:creationId xmlns:a16="http://schemas.microsoft.com/office/drawing/2014/main" id="{2A4180BC-13CA-0457-3A0E-59DF2343BF01}"/>
              </a:ext>
            </a:extLst>
          </p:cNvPr>
          <p:cNvSpPr>
            <a:spLocks noGrp="1"/>
          </p:cNvSpPr>
          <p:nvPr>
            <p:ph idx="1"/>
          </p:nvPr>
        </p:nvSpPr>
        <p:spPr>
          <a:xfrm>
            <a:off x="189653" y="1456267"/>
            <a:ext cx="11164147" cy="4720696"/>
          </a:xfrm>
        </p:spPr>
        <p:txBody>
          <a:bodyPr vert="horz" lIns="91440" tIns="45720" rIns="91440" bIns="45720" rtlCol="0" anchor="t">
            <a:normAutofit/>
          </a:bodyPr>
          <a:lstStyle/>
          <a:p>
            <a:r>
              <a:rPr lang="en-US">
                <a:solidFill>
                  <a:schemeClr val="accent6"/>
                </a:solidFill>
                <a:hlinkClick r:id="rId2">
                  <a:extLst>
                    <a:ext uri="{A12FA001-AC4F-418D-AE19-62706E023703}">
                      <ahyp:hlinkClr xmlns:ahyp="http://schemas.microsoft.com/office/drawing/2018/hyperlinkcolor" val="tx"/>
                    </a:ext>
                  </a:extLst>
                </a:hlinkClick>
              </a:rPr>
              <a:t>Student Handbook </a:t>
            </a:r>
            <a:r>
              <a:rPr lang="en-US">
                <a:solidFill>
                  <a:schemeClr val="accent6"/>
                </a:solidFill>
              </a:rPr>
              <a:t>(for each incoming batch, </a:t>
            </a:r>
            <a:r>
              <a:rPr lang="en-US" sz="2000">
                <a:solidFill>
                  <a:schemeClr val="accent6"/>
                </a:solidFill>
              </a:rPr>
              <a:t>https://bit.ly/iisc-sih-2026)</a:t>
            </a:r>
          </a:p>
          <a:p>
            <a:pPr lvl="1"/>
            <a:r>
              <a:rPr lang="en-US"/>
              <a:t>Rules and regulations applicable to you at IISc </a:t>
            </a:r>
          </a:p>
          <a:p>
            <a:r>
              <a:rPr lang="en-US">
                <a:solidFill>
                  <a:schemeClr val="accent6"/>
                </a:solidFill>
              </a:rPr>
              <a:t>Scheme of Instructions (annual/per-term, </a:t>
            </a:r>
            <a:r>
              <a:rPr lang="en-US" sz="2000">
                <a:solidFill>
                  <a:schemeClr val="accent6"/>
                </a:solidFill>
                <a:hlinkClick r:id="rId3">
                  <a:extLst>
                    <a:ext uri="{A12FA001-AC4F-418D-AE19-62706E023703}">
                      <ahyp:hlinkClr xmlns:ahyp="http://schemas.microsoft.com/office/drawing/2018/hyperlinkcolor" val="tx"/>
                    </a:ext>
                  </a:extLst>
                </a:hlinkClick>
              </a:rPr>
              <a:t>https://bit.ly/iisc-soi-2025-aug</a:t>
            </a:r>
            <a:r>
              <a:rPr lang="en-US" sz="2000">
                <a:solidFill>
                  <a:schemeClr val="accent6"/>
                </a:solidFill>
              </a:rPr>
              <a:t> </a:t>
            </a:r>
            <a:r>
              <a:rPr lang="en-US">
                <a:solidFill>
                  <a:schemeClr val="accent6"/>
                </a:solidFill>
              </a:rPr>
              <a:t>)</a:t>
            </a:r>
            <a:endParaRPr lang="en-US">
              <a:solidFill>
                <a:schemeClr val="accent6"/>
              </a:solidFill>
              <a:ea typeface="Calibri"/>
              <a:cs typeface="Calibri"/>
            </a:endParaRPr>
          </a:p>
          <a:p>
            <a:pPr lvl="1"/>
            <a:r>
              <a:rPr lang="en-US"/>
              <a:t>Courses expected to be offered in each department, faculty</a:t>
            </a:r>
          </a:p>
          <a:p>
            <a:r>
              <a:rPr lang="en-US">
                <a:solidFill>
                  <a:schemeClr val="accent6"/>
                </a:solidFill>
              </a:rPr>
              <a:t>Course Time-Table (each semester)</a:t>
            </a:r>
          </a:p>
          <a:p>
            <a:pPr lvl="1"/>
            <a:r>
              <a:rPr lang="en-US"/>
              <a:t>Schedule of courses actually offered, and final exam dates</a:t>
            </a:r>
            <a:endParaRPr lang="en-US">
              <a:ea typeface="Calibri"/>
              <a:cs typeface="Calibri"/>
            </a:endParaRPr>
          </a:p>
          <a:p>
            <a:pPr lvl="1"/>
            <a:r>
              <a:rPr lang="en-US"/>
              <a:t>Confirm with department page/instructor</a:t>
            </a:r>
          </a:p>
          <a:p>
            <a:pPr lvl="2"/>
            <a:r>
              <a:rPr lang="en-US" sz="1800">
                <a:hlinkClick r:id="rId4"/>
              </a:rPr>
              <a:t>https://cds.iisc.ac.in/courses/schedule/</a:t>
            </a:r>
            <a:r>
              <a:rPr lang="en-US" sz="1800"/>
              <a:t> </a:t>
            </a:r>
            <a:endParaRPr lang="en-US" sz="2400"/>
          </a:p>
          <a:p>
            <a:pPr lvl="1"/>
            <a:r>
              <a:rPr lang="en-US" i="1">
                <a:solidFill>
                  <a:schemeClr val="accent1"/>
                </a:solidFill>
              </a:rPr>
              <a:t>Check department website/broadcast mail for first lecture date/venue</a:t>
            </a:r>
          </a:p>
          <a:p>
            <a:pPr lvl="1"/>
            <a:r>
              <a:rPr lang="en-US" i="1">
                <a:solidFill>
                  <a:schemeClr val="accent1"/>
                </a:solidFill>
                <a:ea typeface="Calibri"/>
                <a:cs typeface="Calibri"/>
              </a:rPr>
              <a:t>Other departments courses &amp; academic schedule</a:t>
            </a:r>
          </a:p>
          <a:p>
            <a:pPr lvl="2"/>
            <a:r>
              <a:rPr lang="en-IN" sz="1800">
                <a:solidFill>
                  <a:schemeClr val="accent1"/>
                </a:solidFill>
                <a:ea typeface="+mn-lt"/>
                <a:cs typeface="+mn-lt"/>
                <a:hlinkClick r:id="rId5"/>
              </a:rPr>
              <a:t>https://bit.ly/iisc-academics</a:t>
            </a:r>
            <a:r>
              <a:rPr lang="en-IN" sz="1800">
                <a:solidFill>
                  <a:srgbClr val="000000"/>
                </a:solidFill>
                <a:ea typeface="+mn-lt"/>
                <a:cs typeface="+mn-lt"/>
              </a:rPr>
              <a:t> </a:t>
            </a:r>
            <a:endParaRPr lang="en-US" sz="1800">
              <a:solidFill>
                <a:srgbClr val="000000"/>
              </a:solidFill>
              <a:ea typeface="+mn-lt"/>
              <a:cs typeface="+mn-lt"/>
            </a:endParaRPr>
          </a:p>
        </p:txBody>
      </p:sp>
      <p:pic>
        <p:nvPicPr>
          <p:cNvPr id="3" name="Graphic 2">
            <a:extLst>
              <a:ext uri="{FF2B5EF4-FFF2-40B4-BE49-F238E27FC236}">
                <a16:creationId xmlns:a16="http://schemas.microsoft.com/office/drawing/2014/main" id="{F112AA1C-10CF-91AA-1609-3A9F3D2CFBC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68376" y="0"/>
            <a:ext cx="1923624" cy="1923624"/>
          </a:xfrm>
          <a:prstGeom prst="rect">
            <a:avLst/>
          </a:prstGeom>
        </p:spPr>
      </p:pic>
      <p:pic>
        <p:nvPicPr>
          <p:cNvPr id="7" name="Graphic 6">
            <a:extLst>
              <a:ext uri="{FF2B5EF4-FFF2-40B4-BE49-F238E27FC236}">
                <a16:creationId xmlns:a16="http://schemas.microsoft.com/office/drawing/2014/main" id="{87F5C5F4-7055-680B-1B4E-3F1BB9D841F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268376" y="1891666"/>
            <a:ext cx="1923624" cy="1923624"/>
          </a:xfrm>
          <a:prstGeom prst="rect">
            <a:avLst/>
          </a:prstGeom>
        </p:spPr>
      </p:pic>
      <p:pic>
        <p:nvPicPr>
          <p:cNvPr id="9" name="Graphic 8">
            <a:extLst>
              <a:ext uri="{FF2B5EF4-FFF2-40B4-BE49-F238E27FC236}">
                <a16:creationId xmlns:a16="http://schemas.microsoft.com/office/drawing/2014/main" id="{7A1341A2-D2B4-76EB-AA2D-724548EED6B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12493" y="3814564"/>
            <a:ext cx="1979507" cy="1979507"/>
          </a:xfrm>
          <a:prstGeom prst="rect">
            <a:avLst/>
          </a:prstGeom>
        </p:spPr>
      </p:pic>
    </p:spTree>
    <p:extLst>
      <p:ext uri="{BB962C8B-B14F-4D97-AF65-F5344CB8AC3E}">
        <p14:creationId xmlns:p14="http://schemas.microsoft.com/office/powerpoint/2010/main" val="2543214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AB2C3-9C6A-45C7-D6C1-75558E7032DC}"/>
              </a:ext>
            </a:extLst>
          </p:cNvPr>
          <p:cNvSpPr>
            <a:spLocks noGrp="1"/>
          </p:cNvSpPr>
          <p:nvPr>
            <p:ph type="ctrTitle"/>
          </p:nvPr>
        </p:nvSpPr>
        <p:spPr/>
        <p:txBody>
          <a:bodyPr/>
          <a:lstStyle/>
          <a:p>
            <a:r>
              <a:rPr lang="en-US">
                <a:ea typeface="Calibri Light"/>
                <a:cs typeface="Calibri Light"/>
              </a:rPr>
              <a:t>Q&amp;A</a:t>
            </a:r>
            <a:endParaRPr lang="en-US"/>
          </a:p>
        </p:txBody>
      </p:sp>
      <p:sp>
        <p:nvSpPr>
          <p:cNvPr id="3" name="Content Placeholder 2">
            <a:extLst>
              <a:ext uri="{FF2B5EF4-FFF2-40B4-BE49-F238E27FC236}">
                <a16:creationId xmlns:a16="http://schemas.microsoft.com/office/drawing/2014/main" id="{C125208B-CC55-3225-FB8E-9EC8BC5B945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55593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E1506-9412-DAA0-D728-00BC35421874}"/>
              </a:ext>
            </a:extLst>
          </p:cNvPr>
          <p:cNvSpPr>
            <a:spLocks noGrp="1"/>
          </p:cNvSpPr>
          <p:nvPr>
            <p:ph type="ctrTitle"/>
          </p:nvPr>
        </p:nvSpPr>
        <p:spPr/>
        <p:txBody>
          <a:bodyPr/>
          <a:lstStyle/>
          <a:p>
            <a:r>
              <a:rPr lang="en-US">
                <a:ea typeface="Calibri Light"/>
                <a:cs typeface="Calibri Light"/>
              </a:rPr>
              <a:t>IISc &amp; Research</a:t>
            </a:r>
            <a:endParaRPr lang="en-US"/>
          </a:p>
        </p:txBody>
      </p:sp>
      <p:sp>
        <p:nvSpPr>
          <p:cNvPr id="3" name="Content Placeholder 2">
            <a:extLst>
              <a:ext uri="{FF2B5EF4-FFF2-40B4-BE49-F238E27FC236}">
                <a16:creationId xmlns:a16="http://schemas.microsoft.com/office/drawing/2014/main" id="{87D59545-0B3C-E67B-69C0-FCC51D148F8E}"/>
              </a:ext>
            </a:extLst>
          </p:cNvPr>
          <p:cNvSpPr>
            <a:spLocks noGrp="1"/>
          </p:cNvSpPr>
          <p:nvPr>
            <p:ph type="subTitle" idx="1"/>
          </p:nvPr>
        </p:nvSpPr>
        <p:spPr/>
        <p:txBody>
          <a:bodyPr vert="horz" lIns="91440" tIns="45720" rIns="91440" bIns="45720" rtlCol="0" anchor="t">
            <a:normAutofit lnSpcReduction="10000"/>
          </a:bodyPr>
          <a:lstStyle/>
          <a:p>
            <a:endParaRPr lang="en-US">
              <a:ea typeface="Calibri"/>
              <a:cs typeface="Calibri"/>
            </a:endParaRPr>
          </a:p>
          <a:p>
            <a:r>
              <a:rPr lang="en-US">
                <a:ea typeface="Calibri"/>
                <a:cs typeface="Calibri"/>
              </a:rPr>
              <a:t>&gt;&gt;&gt;&gt;</a:t>
            </a:r>
          </a:p>
          <a:p>
            <a:r>
              <a:rPr lang="en-US">
                <a:ea typeface="Calibri"/>
                <a:cs typeface="Calibri"/>
              </a:rPr>
              <a:t>Pop Quiz</a:t>
            </a:r>
          </a:p>
          <a:p>
            <a:r>
              <a:rPr lang="en-US">
                <a:ea typeface="Calibri"/>
                <a:cs typeface="Calibri"/>
              </a:rPr>
              <a:t>&lt;&lt;&lt;&lt;</a:t>
            </a:r>
          </a:p>
        </p:txBody>
      </p:sp>
    </p:spTree>
    <p:extLst>
      <p:ext uri="{BB962C8B-B14F-4D97-AF65-F5344CB8AC3E}">
        <p14:creationId xmlns:p14="http://schemas.microsoft.com/office/powerpoint/2010/main" val="1455056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926DF-479D-9C55-BB33-5CF6E75CD6FB}"/>
              </a:ext>
            </a:extLst>
          </p:cNvPr>
          <p:cNvSpPr>
            <a:spLocks noGrp="1"/>
          </p:cNvSpPr>
          <p:nvPr>
            <p:ph type="title"/>
          </p:nvPr>
        </p:nvSpPr>
        <p:spPr/>
        <p:txBody>
          <a:bodyPr/>
          <a:lstStyle/>
          <a:p>
            <a:r>
              <a:rPr lang="en-US"/>
              <a:t>Indian Institute of Science</a:t>
            </a:r>
            <a:endParaRPr lang="en-IN"/>
          </a:p>
        </p:txBody>
      </p:sp>
      <p:pic>
        <p:nvPicPr>
          <p:cNvPr id="5" name="Picture 4">
            <a:extLst>
              <a:ext uri="{FF2B5EF4-FFF2-40B4-BE49-F238E27FC236}">
                <a16:creationId xmlns:a16="http://schemas.microsoft.com/office/drawing/2014/main" id="{EFDE556C-CF59-2535-4C2E-E69039590DBE}"/>
              </a:ext>
            </a:extLst>
          </p:cNvPr>
          <p:cNvPicPr>
            <a:picLocks noChangeAspect="1"/>
          </p:cNvPicPr>
          <p:nvPr/>
        </p:nvPicPr>
        <p:blipFill>
          <a:blip r:embed="rId3"/>
          <a:stretch>
            <a:fillRect/>
          </a:stretch>
        </p:blipFill>
        <p:spPr>
          <a:xfrm>
            <a:off x="0" y="1381759"/>
            <a:ext cx="5981468" cy="3364412"/>
          </a:xfrm>
          <a:prstGeom prst="rect">
            <a:avLst/>
          </a:prstGeom>
        </p:spPr>
      </p:pic>
      <p:pic>
        <p:nvPicPr>
          <p:cNvPr id="7" name="Picture 6">
            <a:extLst>
              <a:ext uri="{FF2B5EF4-FFF2-40B4-BE49-F238E27FC236}">
                <a16:creationId xmlns:a16="http://schemas.microsoft.com/office/drawing/2014/main" id="{794392E4-7CC8-674D-2FC3-FD3B2394A552}"/>
              </a:ext>
            </a:extLst>
          </p:cNvPr>
          <p:cNvPicPr>
            <a:picLocks noChangeAspect="1"/>
          </p:cNvPicPr>
          <p:nvPr/>
        </p:nvPicPr>
        <p:blipFill>
          <a:blip r:embed="rId4"/>
          <a:stretch>
            <a:fillRect/>
          </a:stretch>
        </p:blipFill>
        <p:spPr>
          <a:xfrm>
            <a:off x="5628686" y="3429000"/>
            <a:ext cx="5762505" cy="3364412"/>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7B155D3A-BAC5-BB06-BAB6-4A98D307B935}"/>
              </a:ext>
            </a:extLst>
          </p:cNvPr>
          <p:cNvSpPr txBox="1"/>
          <p:nvPr/>
        </p:nvSpPr>
        <p:spPr>
          <a:xfrm>
            <a:off x="8721812" y="6643689"/>
            <a:ext cx="1991251" cy="253916"/>
          </a:xfrm>
          <a:prstGeom prst="rect">
            <a:avLst/>
          </a:prstGeom>
          <a:noFill/>
        </p:spPr>
        <p:txBody>
          <a:bodyPr wrap="none" rtlCol="0">
            <a:spAutoFit/>
          </a:bodyPr>
          <a:lstStyle/>
          <a:p>
            <a:r>
              <a:rPr lang="en-US" sz="1050">
                <a:solidFill>
                  <a:schemeClr val="tx2">
                    <a:lumMod val="40000"/>
                    <a:lumOff val="60000"/>
                  </a:schemeClr>
                </a:solidFill>
              </a:rPr>
              <a:t>Slide Credits Rajesh Sundaresan</a:t>
            </a:r>
            <a:endParaRPr lang="en-IN" sz="1050">
              <a:solidFill>
                <a:schemeClr val="tx2">
                  <a:lumMod val="40000"/>
                  <a:lumOff val="60000"/>
                </a:schemeClr>
              </a:solidFill>
            </a:endParaRPr>
          </a:p>
        </p:txBody>
      </p:sp>
      <p:sp>
        <p:nvSpPr>
          <p:cNvPr id="4" name="Slide Number Placeholder 3">
            <a:extLst>
              <a:ext uri="{FF2B5EF4-FFF2-40B4-BE49-F238E27FC236}">
                <a16:creationId xmlns:a16="http://schemas.microsoft.com/office/drawing/2014/main" id="{6DB959F0-D57A-EE34-4C7B-5735557C7CFD}"/>
              </a:ext>
            </a:extLst>
          </p:cNvPr>
          <p:cNvSpPr>
            <a:spLocks noGrp="1"/>
          </p:cNvSpPr>
          <p:nvPr>
            <p:ph type="sldNum" sz="quarter" idx="12"/>
          </p:nvPr>
        </p:nvSpPr>
        <p:spPr/>
        <p:txBody>
          <a:bodyPr/>
          <a:lstStyle/>
          <a:p>
            <a:fld id="{F6220F06-6979-46E3-AFC6-7F39651C7591}" type="slidenum">
              <a:rPr lang="en-IN" smtClean="0"/>
              <a:t>22</a:t>
            </a:fld>
            <a:endParaRPr lang="en-IN"/>
          </a:p>
        </p:txBody>
      </p:sp>
      <p:sp>
        <p:nvSpPr>
          <p:cNvPr id="6" name="TextBox 5">
            <a:extLst>
              <a:ext uri="{FF2B5EF4-FFF2-40B4-BE49-F238E27FC236}">
                <a16:creationId xmlns:a16="http://schemas.microsoft.com/office/drawing/2014/main" id="{53B32F74-F21E-EC7C-EF44-8A98224983BE}"/>
              </a:ext>
            </a:extLst>
          </p:cNvPr>
          <p:cNvSpPr txBox="1"/>
          <p:nvPr/>
        </p:nvSpPr>
        <p:spPr>
          <a:xfrm>
            <a:off x="6379195" y="1179388"/>
            <a:ext cx="5508005" cy="2062103"/>
          </a:xfrm>
          <a:prstGeom prst="rect">
            <a:avLst/>
          </a:prstGeom>
          <a:noFill/>
        </p:spPr>
        <p:txBody>
          <a:bodyPr wrap="square">
            <a:spAutoFit/>
          </a:bodyPr>
          <a:lstStyle/>
          <a:p>
            <a:r>
              <a:rPr lang="en-US" sz="3200" i="1">
                <a:solidFill>
                  <a:schemeClr val="accent5"/>
                </a:solidFill>
                <a:latin typeface="Playfair Display" pitchFamily="2" charset="0"/>
                <a:cs typeface="Arial"/>
              </a:rPr>
              <a:t>To promote original investigations in all branches of learning and to utilize them for the  benefit of India.</a:t>
            </a:r>
          </a:p>
        </p:txBody>
      </p:sp>
    </p:spTree>
    <p:extLst>
      <p:ext uri="{BB962C8B-B14F-4D97-AF65-F5344CB8AC3E}">
        <p14:creationId xmlns:p14="http://schemas.microsoft.com/office/powerpoint/2010/main" val="3176842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val 58"/>
          <p:cNvSpPr/>
          <p:nvPr/>
        </p:nvSpPr>
        <p:spPr>
          <a:xfrm>
            <a:off x="7852528" y="4041698"/>
            <a:ext cx="1836000" cy="18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tx1"/>
              </a:solidFill>
              <a:effectLst/>
              <a:uLnTx/>
              <a:uFillTx/>
              <a:latin typeface="Bahnschrift Light"/>
              <a:ea typeface="+mn-ea"/>
              <a:cs typeface="+mn-cs"/>
            </a:endParaRPr>
          </a:p>
        </p:txBody>
      </p:sp>
      <p:sp>
        <p:nvSpPr>
          <p:cNvPr id="53" name="Oval 52"/>
          <p:cNvSpPr/>
          <p:nvPr/>
        </p:nvSpPr>
        <p:spPr>
          <a:xfrm>
            <a:off x="611213" y="3989494"/>
            <a:ext cx="1836000" cy="18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tx1"/>
              </a:solidFill>
              <a:effectLst/>
              <a:uLnTx/>
              <a:uFillTx/>
              <a:latin typeface="Bahnschrift Light"/>
              <a:ea typeface="+mn-ea"/>
              <a:cs typeface="+mn-cs"/>
            </a:endParaRPr>
          </a:p>
        </p:txBody>
      </p:sp>
      <p:sp>
        <p:nvSpPr>
          <p:cNvPr id="50" name="Oval 49"/>
          <p:cNvSpPr/>
          <p:nvPr/>
        </p:nvSpPr>
        <p:spPr>
          <a:xfrm>
            <a:off x="7857201" y="1296024"/>
            <a:ext cx="1836000" cy="18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tx1"/>
              </a:solidFill>
              <a:effectLst/>
              <a:uLnTx/>
              <a:uFillTx/>
              <a:latin typeface="Bahnschrift Light"/>
              <a:ea typeface="+mn-ea"/>
              <a:cs typeface="+mn-cs"/>
            </a:endParaRPr>
          </a:p>
        </p:txBody>
      </p:sp>
      <p:sp>
        <p:nvSpPr>
          <p:cNvPr id="47" name="Oval 46"/>
          <p:cNvSpPr/>
          <p:nvPr/>
        </p:nvSpPr>
        <p:spPr>
          <a:xfrm>
            <a:off x="3386826" y="1243904"/>
            <a:ext cx="1836000" cy="18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tx1"/>
              </a:solidFill>
              <a:effectLst/>
              <a:uLnTx/>
              <a:uFillTx/>
              <a:latin typeface="Bahnschrift Light"/>
              <a:ea typeface="+mn-ea"/>
              <a:cs typeface="+mn-cs"/>
            </a:endParaRPr>
          </a:p>
        </p:txBody>
      </p:sp>
      <p:sp>
        <p:nvSpPr>
          <p:cNvPr id="3" name="Oval 2"/>
          <p:cNvSpPr/>
          <p:nvPr/>
        </p:nvSpPr>
        <p:spPr>
          <a:xfrm>
            <a:off x="611213" y="1243132"/>
            <a:ext cx="1836000" cy="18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chemeClr val="tx1"/>
              </a:solidFill>
              <a:effectLst/>
              <a:uLnTx/>
              <a:uFillTx/>
              <a:latin typeface="Bahnschrift Light"/>
              <a:ea typeface="+mn-ea"/>
              <a:cs typeface="+mn-cs"/>
            </a:endParaRPr>
          </a:p>
        </p:txBody>
      </p:sp>
      <p:sp>
        <p:nvSpPr>
          <p:cNvPr id="5" name="Oval 4"/>
          <p:cNvSpPr/>
          <p:nvPr/>
        </p:nvSpPr>
        <p:spPr>
          <a:xfrm>
            <a:off x="701213" y="1217791"/>
            <a:ext cx="1656000" cy="165600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a:effectLst/>
          <a:scene3d>
            <a:camera prst="obliqueTopRigh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cs typeface="+mn-cs"/>
            </a:endParaRPr>
          </a:p>
        </p:txBody>
      </p:sp>
      <p:sp>
        <p:nvSpPr>
          <p:cNvPr id="31" name="TextBox 30"/>
          <p:cNvSpPr txBox="1"/>
          <p:nvPr/>
        </p:nvSpPr>
        <p:spPr>
          <a:xfrm>
            <a:off x="302393" y="3003470"/>
            <a:ext cx="245364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CV Raman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Physics, Raman effect</a:t>
            </a:r>
            <a:endParaRPr kumimoji="0" lang="en-IN"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endParaRPr>
          </a:p>
        </p:txBody>
      </p:sp>
      <p:sp>
        <p:nvSpPr>
          <p:cNvPr id="37" name="TextBox 36"/>
          <p:cNvSpPr txBox="1"/>
          <p:nvPr/>
        </p:nvSpPr>
        <p:spPr>
          <a:xfrm>
            <a:off x="2680995" y="5840363"/>
            <a:ext cx="324766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Anna Mani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Physics, meteorology</a:t>
            </a:r>
            <a:endParaRPr kumimoji="0" lang="en-IN"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endParaRPr>
          </a:p>
        </p:txBody>
      </p:sp>
      <p:sp>
        <p:nvSpPr>
          <p:cNvPr id="52" name="TextBox 51"/>
          <p:cNvSpPr txBox="1"/>
          <p:nvPr/>
        </p:nvSpPr>
        <p:spPr>
          <a:xfrm>
            <a:off x="8587604" y="3003470"/>
            <a:ext cx="390476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Homi Bhabha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Nuclear physics, atomic energy</a:t>
            </a:r>
            <a:endParaRPr kumimoji="0" lang="en-IN"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endParaRPr>
          </a:p>
        </p:txBody>
      </p:sp>
      <p:sp>
        <p:nvSpPr>
          <p:cNvPr id="51" name="Oval 50"/>
          <p:cNvSpPr/>
          <p:nvPr/>
        </p:nvSpPr>
        <p:spPr>
          <a:xfrm>
            <a:off x="6410349" y="1217791"/>
            <a:ext cx="1656000" cy="165600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a:scene3d>
            <a:camera prst="obliqueTopRigh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cs typeface="+mn-cs"/>
            </a:endParaRPr>
          </a:p>
        </p:txBody>
      </p:sp>
      <p:sp>
        <p:nvSpPr>
          <p:cNvPr id="54" name="TextBox 53"/>
          <p:cNvSpPr txBox="1"/>
          <p:nvPr/>
        </p:nvSpPr>
        <p:spPr>
          <a:xfrm>
            <a:off x="5686415" y="3003470"/>
            <a:ext cx="310386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GN Ramachandran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Physics, collagen structure</a:t>
            </a:r>
            <a:endParaRPr kumimoji="0" lang="en-IN"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endParaRPr>
          </a:p>
        </p:txBody>
      </p:sp>
      <p:sp>
        <p:nvSpPr>
          <p:cNvPr id="62" name="TextBox 61"/>
          <p:cNvSpPr txBox="1"/>
          <p:nvPr/>
        </p:nvSpPr>
        <p:spPr>
          <a:xfrm>
            <a:off x="2851339" y="3003470"/>
            <a:ext cx="29069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Kamala </a:t>
            </a:r>
            <a:r>
              <a:rPr kumimoji="0" lang="en-US" sz="2400" b="1" i="0" u="none" strike="noStrike" kern="1200" cap="none" spc="0" normalizeH="0" baseline="0" noProof="0" err="1">
                <a:ln>
                  <a:noFill/>
                </a:ln>
                <a:effectLst/>
                <a:uLnTx/>
                <a:uFillTx/>
                <a:latin typeface="Arial" panose="020B0604020202020204" pitchFamily="34" charset="0"/>
                <a:ea typeface="Roboto" pitchFamily="2" charset="0"/>
                <a:cs typeface="Arial" panose="020B0604020202020204" pitchFamily="34" charset="0"/>
              </a:rPr>
              <a:t>Sohonie</a:t>
            </a:r>
            <a:endParaRPr kumimoji="0" lang="en-US" sz="2400" b="1"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Biochemistry</a:t>
            </a:r>
            <a:r>
              <a:rPr kumimoji="0" lang="en-IN"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 nutrition</a:t>
            </a:r>
            <a:endParaRPr kumimoji="0" lang="en-US"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endParaRPr>
          </a:p>
        </p:txBody>
      </p:sp>
      <p:sp>
        <p:nvSpPr>
          <p:cNvPr id="34" name="Oval 33"/>
          <p:cNvSpPr/>
          <p:nvPr/>
        </p:nvSpPr>
        <p:spPr>
          <a:xfrm>
            <a:off x="9711988" y="1217791"/>
            <a:ext cx="1656000" cy="1656000"/>
          </a:xfrm>
          <a:prstGeom prst="ellipse">
            <a:avLst/>
          </a:prstGeom>
          <a:blipFill dpi="0" rotWithShape="1">
            <a:blip r:embed="rId5">
              <a:extLst>
                <a:ext uri="{28A0092B-C50C-407E-A947-70E740481C1C}">
                  <a14:useLocalDpi xmlns:a14="http://schemas.microsoft.com/office/drawing/2010/main"/>
                </a:ext>
              </a:extLst>
            </a:blip>
            <a:srcRect/>
            <a:stretch>
              <a:fillRect/>
            </a:stretch>
          </a:blipFill>
          <a:ln>
            <a:noFill/>
          </a:ln>
          <a:effectLst/>
          <a:scene3d>
            <a:camera prst="obliqueTopRigh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cs typeface="+mn-cs"/>
            </a:endParaRPr>
          </a:p>
        </p:txBody>
      </p:sp>
      <p:sp>
        <p:nvSpPr>
          <p:cNvPr id="36" name="TextBox 35"/>
          <p:cNvSpPr txBox="1"/>
          <p:nvPr/>
        </p:nvSpPr>
        <p:spPr>
          <a:xfrm>
            <a:off x="5285965" y="5840363"/>
            <a:ext cx="390476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Rajeswari Chatterjee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rPr>
              <a:t>ECE, microwave technology</a:t>
            </a:r>
            <a:endParaRPr kumimoji="0" lang="en-IN" sz="1600" b="0" i="0" u="none" strike="noStrike" kern="1200" cap="none" spc="0" normalizeH="0" baseline="0" noProof="0">
              <a:ln>
                <a:noFill/>
              </a:ln>
              <a:effectLst/>
              <a:uLnTx/>
              <a:uFillTx/>
              <a:latin typeface="Arial" panose="020B0604020202020204" pitchFamily="34" charset="0"/>
              <a:ea typeface="Roboto" pitchFamily="2" charset="0"/>
              <a:cs typeface="Arial" panose="020B0604020202020204" pitchFamily="34" charset="0"/>
            </a:endParaRPr>
          </a:p>
        </p:txBody>
      </p:sp>
      <p:sp>
        <p:nvSpPr>
          <p:cNvPr id="38" name="Oval 37"/>
          <p:cNvSpPr/>
          <p:nvPr/>
        </p:nvSpPr>
        <p:spPr>
          <a:xfrm>
            <a:off x="6410349" y="4031963"/>
            <a:ext cx="1656000" cy="165600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a:noFill/>
          </a:ln>
          <a:effectLst/>
          <a:scene3d>
            <a:camera prst="obliqueTopRigh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cs typeface="+mn-cs"/>
            </a:endParaRPr>
          </a:p>
        </p:txBody>
      </p:sp>
      <p:sp>
        <p:nvSpPr>
          <p:cNvPr id="57" name="Oval 56"/>
          <p:cNvSpPr/>
          <p:nvPr/>
        </p:nvSpPr>
        <p:spPr>
          <a:xfrm>
            <a:off x="3476826" y="1217791"/>
            <a:ext cx="1656000" cy="1656000"/>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a:noFill/>
          </a:ln>
          <a:effectLst/>
          <a:scene3d>
            <a:camera prst="obliqueTopRigh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cs typeface="+mn-cs"/>
            </a:endParaRPr>
          </a:p>
        </p:txBody>
      </p:sp>
      <p:sp>
        <p:nvSpPr>
          <p:cNvPr id="67" name="Oval 66"/>
          <p:cNvSpPr/>
          <p:nvPr/>
        </p:nvSpPr>
        <p:spPr>
          <a:xfrm>
            <a:off x="3476826" y="4031963"/>
            <a:ext cx="1656000" cy="1656000"/>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a:noFill/>
          </a:ln>
          <a:effectLst/>
          <a:scene3d>
            <a:camera prst="obliqueTopRigh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cs typeface="+mn-cs"/>
            </a:endParaRPr>
          </a:p>
        </p:txBody>
      </p:sp>
      <p:sp>
        <p:nvSpPr>
          <p:cNvPr id="2" name="Title 1">
            <a:extLst>
              <a:ext uri="{FF2B5EF4-FFF2-40B4-BE49-F238E27FC236}">
                <a16:creationId xmlns:a16="http://schemas.microsoft.com/office/drawing/2014/main" id="{C4B1C51F-D59F-712B-38E8-00150947DEB7}"/>
              </a:ext>
            </a:extLst>
          </p:cNvPr>
          <p:cNvSpPr>
            <a:spLocks noGrp="1"/>
          </p:cNvSpPr>
          <p:nvPr>
            <p:ph type="title"/>
          </p:nvPr>
        </p:nvSpPr>
        <p:spPr>
          <a:xfrm>
            <a:off x="838200" y="365125"/>
            <a:ext cx="10534891" cy="727538"/>
          </a:xfrm>
        </p:spPr>
        <p:txBody>
          <a:bodyPr>
            <a:normAutofit/>
          </a:bodyPr>
          <a:lstStyle/>
          <a:p>
            <a:r>
              <a:rPr lang="en-US">
                <a:solidFill>
                  <a:schemeClr val="tx1"/>
                </a:solidFill>
              </a:rPr>
              <a:t>Legacy of Excellence in Science &amp; Technology</a:t>
            </a:r>
            <a:endParaRPr lang="en-IN">
              <a:solidFill>
                <a:schemeClr val="tx1"/>
              </a:solidFill>
            </a:endParaRPr>
          </a:p>
        </p:txBody>
      </p:sp>
      <p:sp>
        <p:nvSpPr>
          <p:cNvPr id="6" name="TextBox 5">
            <a:extLst>
              <a:ext uri="{FF2B5EF4-FFF2-40B4-BE49-F238E27FC236}">
                <a16:creationId xmlns:a16="http://schemas.microsoft.com/office/drawing/2014/main" id="{C21DF537-046D-7A68-E059-D8362673F0B2}"/>
              </a:ext>
            </a:extLst>
          </p:cNvPr>
          <p:cNvSpPr txBox="1"/>
          <p:nvPr/>
        </p:nvSpPr>
        <p:spPr>
          <a:xfrm>
            <a:off x="53629" y="5840363"/>
            <a:ext cx="2951168" cy="954107"/>
          </a:xfrm>
          <a:prstGeom prst="rect">
            <a:avLst/>
          </a:prstGeom>
          <a:noFill/>
        </p:spPr>
        <p:txBody>
          <a:bodyPr wrap="square" rtlCol="0">
            <a:spAutoFit/>
          </a:bodyPr>
          <a:lstStyle/>
          <a:p>
            <a:pPr algn="ctr"/>
            <a:r>
              <a:rPr lang="en-US" sz="2400" b="1" err="1">
                <a:latin typeface="Arial" panose="020B0604020202020204" pitchFamily="34" charset="0"/>
                <a:ea typeface="Roboto" pitchFamily="2" charset="0"/>
                <a:cs typeface="Arial" panose="020B0604020202020204" pitchFamily="34" charset="0"/>
              </a:rPr>
              <a:t>Vikram</a:t>
            </a:r>
            <a:r>
              <a:rPr lang="en-US" sz="2400" b="1">
                <a:latin typeface="Arial" panose="020B0604020202020204" pitchFamily="34" charset="0"/>
                <a:ea typeface="Roboto" pitchFamily="2" charset="0"/>
                <a:cs typeface="Arial" panose="020B0604020202020204" pitchFamily="34" charset="0"/>
              </a:rPr>
              <a:t> Sarabhai</a:t>
            </a:r>
          </a:p>
          <a:p>
            <a:pPr algn="ctr"/>
            <a:r>
              <a:rPr lang="en-US" sz="1600">
                <a:latin typeface="Arial" panose="020B0604020202020204" pitchFamily="34" charset="0"/>
                <a:ea typeface="Roboto" pitchFamily="2" charset="0"/>
                <a:cs typeface="Arial" panose="020B0604020202020204" pitchFamily="34" charset="0"/>
              </a:rPr>
              <a:t>Astronomy, space research </a:t>
            </a:r>
            <a:endParaRPr lang="en-IN" sz="1600">
              <a:latin typeface="Arial" panose="020B0604020202020204" pitchFamily="34" charset="0"/>
              <a:ea typeface="Roboto" pitchFamily="2" charset="0"/>
              <a:cs typeface="Arial" panose="020B0604020202020204" pitchFamily="34" charset="0"/>
            </a:endParaRPr>
          </a:p>
          <a:p>
            <a:pPr algn="ctr"/>
            <a:endParaRPr lang="en-IN" sz="1600">
              <a:latin typeface="Arial" panose="020B0604020202020204" pitchFamily="34" charset="0"/>
              <a:ea typeface="Roboto" pitchFamily="2" charset="0"/>
              <a:cs typeface="Arial" panose="020B0604020202020204" pitchFamily="34" charset="0"/>
            </a:endParaRPr>
          </a:p>
        </p:txBody>
      </p:sp>
      <p:sp>
        <p:nvSpPr>
          <p:cNvPr id="7" name="Oval 6">
            <a:extLst>
              <a:ext uri="{FF2B5EF4-FFF2-40B4-BE49-F238E27FC236}">
                <a16:creationId xmlns:a16="http://schemas.microsoft.com/office/drawing/2014/main" id="{7D2E5100-29F3-69ED-B9E8-F4B375DD4E8C}"/>
              </a:ext>
            </a:extLst>
          </p:cNvPr>
          <p:cNvSpPr/>
          <p:nvPr/>
        </p:nvSpPr>
        <p:spPr>
          <a:xfrm>
            <a:off x="701213" y="4031963"/>
            <a:ext cx="1656000" cy="1656000"/>
          </a:xfrm>
          <a:prstGeom prst="ellipse">
            <a:avLst/>
          </a:prstGeom>
          <a:blipFill dpi="0" rotWithShape="1">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rcRect/>
            <a:stretch>
              <a:fillRect/>
            </a:stretch>
          </a:blipFill>
          <a:ln>
            <a:noFill/>
          </a:ln>
          <a:effectLst/>
          <a:scene3d>
            <a:camera prst="obliqueTopRight"/>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endParaRPr>
          </a:p>
        </p:txBody>
      </p:sp>
      <p:sp>
        <p:nvSpPr>
          <p:cNvPr id="8" name="TextBox 7">
            <a:extLst>
              <a:ext uri="{FF2B5EF4-FFF2-40B4-BE49-F238E27FC236}">
                <a16:creationId xmlns:a16="http://schemas.microsoft.com/office/drawing/2014/main" id="{E2F4F82D-3A1B-692E-E255-A5ABA0588640}"/>
              </a:ext>
            </a:extLst>
          </p:cNvPr>
          <p:cNvSpPr txBox="1"/>
          <p:nvPr/>
        </p:nvSpPr>
        <p:spPr>
          <a:xfrm>
            <a:off x="8916157" y="5840363"/>
            <a:ext cx="3247663" cy="707886"/>
          </a:xfrm>
          <a:prstGeom prst="rect">
            <a:avLst/>
          </a:prstGeom>
          <a:noFill/>
        </p:spPr>
        <p:txBody>
          <a:bodyPr wrap="square" rtlCol="0">
            <a:spAutoFit/>
          </a:bodyPr>
          <a:lstStyle/>
          <a:p>
            <a:pPr algn="ctr"/>
            <a:r>
              <a:rPr lang="en-US" sz="2400" b="1">
                <a:latin typeface="Arial" panose="020B0604020202020204" pitchFamily="34" charset="0"/>
                <a:ea typeface="Roboto" pitchFamily="2" charset="0"/>
                <a:cs typeface="Arial" panose="020B0604020202020204" pitchFamily="34" charset="0"/>
              </a:rPr>
              <a:t>CNR </a:t>
            </a:r>
            <a:r>
              <a:rPr lang="en-US" sz="2400" b="1" err="1">
                <a:latin typeface="Arial" panose="020B0604020202020204" pitchFamily="34" charset="0"/>
                <a:ea typeface="Roboto" pitchFamily="2" charset="0"/>
                <a:cs typeface="Arial" panose="020B0604020202020204" pitchFamily="34" charset="0"/>
              </a:rPr>
              <a:t>Rao</a:t>
            </a:r>
            <a:endParaRPr lang="en-US" sz="2400" b="1">
              <a:latin typeface="Arial" panose="020B0604020202020204" pitchFamily="34" charset="0"/>
              <a:ea typeface="Roboto" pitchFamily="2" charset="0"/>
              <a:cs typeface="Arial" panose="020B0604020202020204" pitchFamily="34" charset="0"/>
            </a:endParaRPr>
          </a:p>
          <a:p>
            <a:pPr algn="ctr"/>
            <a:r>
              <a:rPr lang="en-US" sz="1600">
                <a:latin typeface="Arial" panose="020B0604020202020204" pitchFamily="34" charset="0"/>
                <a:ea typeface="Roboto" pitchFamily="2" charset="0"/>
                <a:cs typeface="Arial" panose="020B0604020202020204" pitchFamily="34" charset="0"/>
              </a:rPr>
              <a:t>Solid state &amp; structural chemistry</a:t>
            </a:r>
            <a:endParaRPr lang="en-IN" sz="1600">
              <a:latin typeface="Arial" panose="020B0604020202020204" pitchFamily="34" charset="0"/>
              <a:ea typeface="Roboto" pitchFamily="2" charset="0"/>
              <a:cs typeface="Arial" panose="020B0604020202020204" pitchFamily="34" charset="0"/>
            </a:endParaRPr>
          </a:p>
        </p:txBody>
      </p:sp>
      <p:sp>
        <p:nvSpPr>
          <p:cNvPr id="9" name="Oval 8">
            <a:extLst>
              <a:ext uri="{FF2B5EF4-FFF2-40B4-BE49-F238E27FC236}">
                <a16:creationId xmlns:a16="http://schemas.microsoft.com/office/drawing/2014/main" id="{F576B330-B5B9-EC6F-0A4A-2F4892B3035B}"/>
              </a:ext>
            </a:extLst>
          </p:cNvPr>
          <p:cNvSpPr/>
          <p:nvPr/>
        </p:nvSpPr>
        <p:spPr>
          <a:xfrm>
            <a:off x="9711988" y="4031963"/>
            <a:ext cx="1656000" cy="1656000"/>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a:ln>
                <a:noFill/>
              </a:ln>
              <a:solidFill>
                <a:schemeClr val="tx1"/>
              </a:solidFill>
              <a:effectLst/>
              <a:uLnTx/>
              <a:uFillTx/>
              <a:latin typeface="Bahnschrift Light"/>
              <a:ea typeface="Roboto" panose="02000000000000000000" pitchFamily="2" charset="0"/>
            </a:endParaRPr>
          </a:p>
        </p:txBody>
      </p:sp>
    </p:spTree>
    <p:extLst>
      <p:ext uri="{BB962C8B-B14F-4D97-AF65-F5344CB8AC3E}">
        <p14:creationId xmlns:p14="http://schemas.microsoft.com/office/powerpoint/2010/main" val="73048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fade">
                                      <p:cBhvr>
                                        <p:cTn id="13" dur="500"/>
                                        <p:tgtEl>
                                          <p:spTgt spid="5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fade">
                                      <p:cBhvr>
                                        <p:cTn id="16" dur="500"/>
                                        <p:tgtEl>
                                          <p:spTgt spid="5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7" grpId="0"/>
      <p:bldP spid="52" grpId="0"/>
      <p:bldP spid="54" grpId="0"/>
      <p:bldP spid="62" grpId="0"/>
      <p:bldP spid="36" grpId="0"/>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8B035-B096-CCBD-6D9A-1A4458ED91B7}"/>
              </a:ext>
            </a:extLst>
          </p:cNvPr>
          <p:cNvSpPr>
            <a:spLocks noGrp="1"/>
          </p:cNvSpPr>
          <p:nvPr>
            <p:ph type="title"/>
          </p:nvPr>
        </p:nvSpPr>
        <p:spPr/>
        <p:txBody>
          <a:bodyPr/>
          <a:lstStyle/>
          <a:p>
            <a:r>
              <a:rPr lang="en-US"/>
              <a:t>Indian Institute of Science</a:t>
            </a:r>
            <a:endParaRPr lang="en-IN"/>
          </a:p>
        </p:txBody>
      </p:sp>
      <p:pic>
        <p:nvPicPr>
          <p:cNvPr id="4" name="Picture 3">
            <a:extLst>
              <a:ext uri="{FF2B5EF4-FFF2-40B4-BE49-F238E27FC236}">
                <a16:creationId xmlns:a16="http://schemas.microsoft.com/office/drawing/2014/main" id="{745DB344-34B5-C198-A564-748059F6DCAB}"/>
              </a:ext>
            </a:extLst>
          </p:cNvPr>
          <p:cNvPicPr>
            <a:picLocks noChangeAspect="1"/>
          </p:cNvPicPr>
          <p:nvPr/>
        </p:nvPicPr>
        <p:blipFill>
          <a:blip r:embed="rId2"/>
          <a:stretch>
            <a:fillRect/>
          </a:stretch>
        </p:blipFill>
        <p:spPr>
          <a:xfrm>
            <a:off x="422581" y="1231633"/>
            <a:ext cx="4985319" cy="2789848"/>
          </a:xfrm>
          <a:prstGeom prst="rect">
            <a:avLst/>
          </a:prstGeom>
        </p:spPr>
      </p:pic>
      <p:pic>
        <p:nvPicPr>
          <p:cNvPr id="6" name="Picture 5">
            <a:extLst>
              <a:ext uri="{FF2B5EF4-FFF2-40B4-BE49-F238E27FC236}">
                <a16:creationId xmlns:a16="http://schemas.microsoft.com/office/drawing/2014/main" id="{1B1CD88A-A720-FAD6-7C96-3A661A47786E}"/>
              </a:ext>
            </a:extLst>
          </p:cNvPr>
          <p:cNvPicPr>
            <a:picLocks noChangeAspect="1"/>
          </p:cNvPicPr>
          <p:nvPr/>
        </p:nvPicPr>
        <p:blipFill>
          <a:blip r:embed="rId3"/>
          <a:stretch>
            <a:fillRect/>
          </a:stretch>
        </p:blipFill>
        <p:spPr>
          <a:xfrm>
            <a:off x="5622988" y="2437771"/>
            <a:ext cx="6487886" cy="377196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E3D436F8-689F-63A9-9984-181346D039DC}"/>
              </a:ext>
            </a:extLst>
          </p:cNvPr>
          <p:cNvSpPr txBox="1"/>
          <p:nvPr/>
        </p:nvSpPr>
        <p:spPr>
          <a:xfrm>
            <a:off x="8676750" y="6604084"/>
            <a:ext cx="1991251" cy="253916"/>
          </a:xfrm>
          <a:prstGeom prst="rect">
            <a:avLst/>
          </a:prstGeom>
          <a:noFill/>
        </p:spPr>
        <p:txBody>
          <a:bodyPr wrap="none" rtlCol="0">
            <a:spAutoFit/>
          </a:bodyPr>
          <a:lstStyle/>
          <a:p>
            <a:r>
              <a:rPr lang="en-US" sz="1050">
                <a:solidFill>
                  <a:schemeClr val="tx2">
                    <a:lumMod val="40000"/>
                    <a:lumOff val="60000"/>
                  </a:schemeClr>
                </a:solidFill>
              </a:rPr>
              <a:t>Slide Credits Rajesh Sundaresan</a:t>
            </a:r>
            <a:endParaRPr lang="en-IN" sz="1050">
              <a:solidFill>
                <a:schemeClr val="tx2">
                  <a:lumMod val="40000"/>
                  <a:lumOff val="60000"/>
                </a:schemeClr>
              </a:solidFill>
            </a:endParaRPr>
          </a:p>
        </p:txBody>
      </p:sp>
      <p:sp>
        <p:nvSpPr>
          <p:cNvPr id="5" name="Slide Number Placeholder 4">
            <a:extLst>
              <a:ext uri="{FF2B5EF4-FFF2-40B4-BE49-F238E27FC236}">
                <a16:creationId xmlns:a16="http://schemas.microsoft.com/office/drawing/2014/main" id="{AA0B7DCB-E6D6-AF80-C74E-37C635507F82}"/>
              </a:ext>
            </a:extLst>
          </p:cNvPr>
          <p:cNvSpPr>
            <a:spLocks noGrp="1"/>
          </p:cNvSpPr>
          <p:nvPr>
            <p:ph type="sldNum" sz="quarter" idx="12"/>
          </p:nvPr>
        </p:nvSpPr>
        <p:spPr/>
        <p:txBody>
          <a:bodyPr/>
          <a:lstStyle/>
          <a:p>
            <a:fld id="{F6220F06-6979-46E3-AFC6-7F39651C7591}" type="slidenum">
              <a:rPr lang="en-IN" smtClean="0"/>
              <a:t>24</a:t>
            </a:fld>
            <a:endParaRPr lang="en-IN"/>
          </a:p>
        </p:txBody>
      </p:sp>
    </p:spTree>
    <p:extLst>
      <p:ext uri="{BB962C8B-B14F-4D97-AF65-F5344CB8AC3E}">
        <p14:creationId xmlns:p14="http://schemas.microsoft.com/office/powerpoint/2010/main" val="503026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31" descr="F:\Ranjini\Director\Europe\THE.png"/>
          <p:cNvPicPr preferRelativeResize="0"/>
          <p:nvPr/>
        </p:nvPicPr>
        <p:blipFill rotWithShape="1">
          <a:blip r:embed="rId3">
            <a:alphaModFix/>
          </a:blip>
          <a:srcRect/>
          <a:stretch/>
        </p:blipFill>
        <p:spPr>
          <a:xfrm>
            <a:off x="213637" y="4379263"/>
            <a:ext cx="2431076" cy="775072"/>
          </a:xfrm>
          <a:prstGeom prst="rect">
            <a:avLst/>
          </a:prstGeom>
          <a:noFill/>
          <a:ln>
            <a:noFill/>
          </a:ln>
        </p:spPr>
      </p:pic>
      <p:sp>
        <p:nvSpPr>
          <p:cNvPr id="233" name="Google Shape;233;p31"/>
          <p:cNvSpPr/>
          <p:nvPr/>
        </p:nvSpPr>
        <p:spPr>
          <a:xfrm>
            <a:off x="588011" y="786502"/>
            <a:ext cx="5812200" cy="2092800"/>
          </a:xfrm>
          <a:prstGeom prst="rect">
            <a:avLst/>
          </a:prstGeom>
          <a:noFill/>
          <a:ln>
            <a:noFill/>
          </a:ln>
        </p:spPr>
        <p:txBody>
          <a:bodyPr spcFirstLastPara="1" wrap="square" lIns="91425" tIns="45700" rIns="91425" bIns="45700" anchor="t" anchorCtr="0">
            <a:noAutofit/>
          </a:bodyPr>
          <a:lstStyle/>
          <a:p>
            <a:endParaRPr sz="2000">
              <a:latin typeface="Arial Narrow" panose="020B0606020202030204" pitchFamily="34" charset="0"/>
              <a:ea typeface="Calibri"/>
              <a:cs typeface="Calibri"/>
              <a:sym typeface="Calibri"/>
            </a:endParaRPr>
          </a:p>
        </p:txBody>
      </p:sp>
      <p:pic>
        <p:nvPicPr>
          <p:cNvPr id="236" name="Google Shape;236;p31" descr="F:\Ranjini\Director\Europe\nirf.png"/>
          <p:cNvPicPr preferRelativeResize="0"/>
          <p:nvPr/>
        </p:nvPicPr>
        <p:blipFill rotWithShape="1">
          <a:blip r:embed="rId4">
            <a:alphaModFix/>
          </a:blip>
          <a:srcRect/>
          <a:stretch/>
        </p:blipFill>
        <p:spPr>
          <a:xfrm>
            <a:off x="213637" y="1687913"/>
            <a:ext cx="1540453" cy="775072"/>
          </a:xfrm>
          <a:prstGeom prst="rect">
            <a:avLst/>
          </a:prstGeom>
          <a:noFill/>
          <a:ln>
            <a:noFill/>
          </a:ln>
        </p:spPr>
      </p:pic>
      <p:sp>
        <p:nvSpPr>
          <p:cNvPr id="237" name="Google Shape;237;p31"/>
          <p:cNvSpPr/>
          <p:nvPr/>
        </p:nvSpPr>
        <p:spPr>
          <a:xfrm>
            <a:off x="2885653" y="1687913"/>
            <a:ext cx="3888931" cy="941756"/>
          </a:xfrm>
          <a:prstGeom prst="rect">
            <a:avLst/>
          </a:prstGeom>
          <a:solidFill>
            <a:schemeClr val="accent5">
              <a:lumMod val="20000"/>
              <a:lumOff val="80000"/>
            </a:schemeClr>
          </a:solidFill>
          <a:ln>
            <a:noFill/>
          </a:ln>
        </p:spPr>
        <p:txBody>
          <a:bodyPr spcFirstLastPara="1" wrap="square" lIns="0" tIns="45700" rIns="0" bIns="45700" anchor="t" anchorCtr="0">
            <a:spAutoFit/>
          </a:bodyPr>
          <a:lstStyle/>
          <a:p>
            <a:pPr>
              <a:lnSpc>
                <a:spcPct val="115000"/>
              </a:lnSpc>
              <a:buClr>
                <a:schemeClr val="dk1"/>
              </a:buClr>
              <a:buSzPts val="1100"/>
            </a:pPr>
            <a:r>
              <a:rPr lang="en-US" sz="2400" b="1">
                <a:ea typeface="Calibri"/>
                <a:cs typeface="Arial"/>
                <a:sym typeface="Calibri"/>
              </a:rPr>
              <a:t>#1</a:t>
            </a:r>
            <a:r>
              <a:rPr lang="en-US" sz="2400">
                <a:ea typeface="Calibri"/>
                <a:cs typeface="Arial"/>
                <a:sym typeface="Calibri"/>
              </a:rPr>
              <a:t> University (2016-2025)</a:t>
            </a:r>
            <a:endParaRPr sz="2400">
              <a:ea typeface="Calibri"/>
              <a:cs typeface="Arial"/>
              <a:sym typeface="Calibri"/>
            </a:endParaRPr>
          </a:p>
          <a:p>
            <a:pPr>
              <a:lnSpc>
                <a:spcPct val="114999"/>
              </a:lnSpc>
              <a:buSzPts val="1100"/>
            </a:pPr>
            <a:r>
              <a:rPr lang="en-US" sz="2400" b="1">
                <a:ea typeface="Calibri"/>
                <a:cs typeface="Arial"/>
              </a:rPr>
              <a:t>#1</a:t>
            </a:r>
            <a:r>
              <a:rPr lang="en-US" sz="2400">
                <a:ea typeface="Calibri"/>
                <a:cs typeface="Arial"/>
              </a:rPr>
              <a:t> in Research (2021-2025)</a:t>
            </a:r>
          </a:p>
        </p:txBody>
      </p:sp>
      <p:pic>
        <p:nvPicPr>
          <p:cNvPr id="239" name="Google Shape;239;p31"/>
          <p:cNvPicPr preferRelativeResize="0"/>
          <p:nvPr/>
        </p:nvPicPr>
        <p:blipFill>
          <a:blip r:embed="rId5">
            <a:alphaModFix/>
          </a:blip>
          <a:stretch>
            <a:fillRect/>
          </a:stretch>
        </p:blipFill>
        <p:spPr>
          <a:xfrm>
            <a:off x="213637" y="2746529"/>
            <a:ext cx="2719175" cy="775072"/>
          </a:xfrm>
          <a:prstGeom prst="rect">
            <a:avLst/>
          </a:prstGeom>
          <a:noFill/>
          <a:ln>
            <a:noFill/>
          </a:ln>
        </p:spPr>
      </p:pic>
      <p:sp>
        <p:nvSpPr>
          <p:cNvPr id="241" name="Google Shape;241;p31"/>
          <p:cNvSpPr txBox="1"/>
          <p:nvPr/>
        </p:nvSpPr>
        <p:spPr>
          <a:xfrm>
            <a:off x="2885654" y="4379263"/>
            <a:ext cx="8418766" cy="1458831"/>
          </a:xfrm>
          <a:prstGeom prst="rect">
            <a:avLst/>
          </a:prstGeom>
          <a:solidFill>
            <a:schemeClr val="accent2">
              <a:lumMod val="20000"/>
              <a:lumOff val="80000"/>
            </a:schemeClr>
          </a:solidFill>
          <a:ln>
            <a:noFill/>
          </a:ln>
        </p:spPr>
        <p:txBody>
          <a:bodyPr spcFirstLastPara="1" wrap="square" lIns="0" tIns="91425" rIns="0" bIns="91425" anchor="t" anchorCtr="0">
            <a:spAutoFit/>
          </a:bodyPr>
          <a:lstStyle/>
          <a:p>
            <a:pPr>
              <a:lnSpc>
                <a:spcPct val="115000"/>
              </a:lnSpc>
            </a:pPr>
            <a:r>
              <a:rPr lang="en-US" sz="2400" b="1">
                <a:ea typeface="Calibri"/>
                <a:cs typeface="Arial"/>
                <a:sym typeface="Calibri"/>
              </a:rPr>
              <a:t>#201-250</a:t>
            </a:r>
            <a:r>
              <a:rPr lang="en-US" sz="2400">
                <a:ea typeface="Calibri"/>
                <a:cs typeface="Arial"/>
                <a:sym typeface="Calibri"/>
              </a:rPr>
              <a:t> 	World Ranking (2026)</a:t>
            </a:r>
          </a:p>
          <a:p>
            <a:pPr>
              <a:lnSpc>
                <a:spcPct val="115000"/>
              </a:lnSpc>
            </a:pPr>
            <a:r>
              <a:rPr lang="en-US" sz="2400" b="1">
                <a:ea typeface="Calibri"/>
                <a:cs typeface="Arial"/>
                <a:sym typeface="Calibri"/>
              </a:rPr>
              <a:t>#101-125</a:t>
            </a:r>
            <a:r>
              <a:rPr lang="en-US" sz="2400">
                <a:ea typeface="Calibri"/>
                <a:cs typeface="Arial"/>
                <a:sym typeface="Calibri"/>
              </a:rPr>
              <a:t> 	Engineering and Computer Science (2026)</a:t>
            </a:r>
            <a:endParaRPr lang="en-US" sz="2400">
              <a:ea typeface="Calibri"/>
              <a:cs typeface="Arial"/>
            </a:endParaRPr>
          </a:p>
          <a:p>
            <a:pPr>
              <a:lnSpc>
                <a:spcPct val="115000"/>
              </a:lnSpc>
            </a:pPr>
            <a:r>
              <a:rPr lang="en-US" sz="2400" b="1">
                <a:ea typeface="Calibri"/>
                <a:cs typeface="Arial" panose="020B0604020202020204" pitchFamily="34" charset="0"/>
                <a:sym typeface="Calibri"/>
              </a:rPr>
              <a:t>9.8 		</a:t>
            </a:r>
            <a:r>
              <a:rPr lang="en-US" sz="2400">
                <a:ea typeface="Calibri"/>
                <a:cs typeface="Arial" panose="020B0604020202020204" pitchFamily="34" charset="0"/>
                <a:sym typeface="Calibri"/>
              </a:rPr>
              <a:t>#Students per Faculty Ratio</a:t>
            </a:r>
            <a:endParaRPr sz="2400" b="1">
              <a:ea typeface="Calibri"/>
              <a:cs typeface="Arial" panose="020B0604020202020204" pitchFamily="34" charset="0"/>
              <a:sym typeface="Calibri"/>
            </a:endParaRPr>
          </a:p>
        </p:txBody>
      </p:sp>
      <p:sp>
        <p:nvSpPr>
          <p:cNvPr id="240" name="Google Shape;240;p31"/>
          <p:cNvSpPr txBox="1"/>
          <p:nvPr/>
        </p:nvSpPr>
        <p:spPr>
          <a:xfrm>
            <a:off x="2885654" y="2746529"/>
            <a:ext cx="5859889" cy="1458831"/>
          </a:xfrm>
          <a:prstGeom prst="rect">
            <a:avLst/>
          </a:prstGeom>
          <a:solidFill>
            <a:schemeClr val="accent6">
              <a:lumMod val="20000"/>
              <a:lumOff val="80000"/>
            </a:schemeClr>
          </a:solidFill>
          <a:ln>
            <a:noFill/>
          </a:ln>
        </p:spPr>
        <p:txBody>
          <a:bodyPr spcFirstLastPara="1" wrap="square" lIns="0" tIns="91425" rIns="0" bIns="91425" anchor="t" anchorCtr="0">
            <a:spAutoFit/>
          </a:bodyPr>
          <a:lstStyle/>
          <a:p>
            <a:pPr>
              <a:lnSpc>
                <a:spcPct val="115000"/>
              </a:lnSpc>
              <a:buClr>
                <a:schemeClr val="dk1"/>
              </a:buClr>
              <a:buSzPts val="1100"/>
            </a:pPr>
            <a:r>
              <a:rPr lang="en-US" sz="2400" b="1">
                <a:ea typeface="Calibri"/>
                <a:cs typeface="Arial"/>
                <a:sym typeface="Calibri"/>
              </a:rPr>
              <a:t>#221</a:t>
            </a:r>
            <a:r>
              <a:rPr lang="en-US" sz="2400">
                <a:ea typeface="Calibri"/>
                <a:cs typeface="Arial"/>
                <a:sym typeface="Calibri"/>
              </a:rPr>
              <a:t> 	World Ranking (2027)</a:t>
            </a:r>
          </a:p>
          <a:p>
            <a:pPr>
              <a:lnSpc>
                <a:spcPct val="115000"/>
              </a:lnSpc>
              <a:buClr>
                <a:schemeClr val="dk1"/>
              </a:buClr>
              <a:buSzPts val="1100"/>
            </a:pPr>
            <a:r>
              <a:rPr lang="en-US" sz="2400" b="1">
                <a:highlight>
                  <a:srgbClr val="FFFF00"/>
                </a:highlight>
                <a:ea typeface="Calibri"/>
                <a:cs typeface="Arial"/>
                <a:sym typeface="Calibri"/>
              </a:rPr>
              <a:t>#51-100 </a:t>
            </a:r>
            <a:r>
              <a:rPr lang="en-US" sz="2400">
                <a:highlight>
                  <a:srgbClr val="FFFF00"/>
                </a:highlight>
                <a:ea typeface="Calibri"/>
                <a:cs typeface="Arial"/>
                <a:sym typeface="Calibri"/>
              </a:rPr>
              <a:t>in Data Science &amp; AI </a:t>
            </a:r>
            <a:r>
              <a:rPr lang="en-US" sz="2400">
                <a:highlight>
                  <a:srgbClr val="FFFF00"/>
                </a:highlight>
                <a:ea typeface="Calibri"/>
                <a:cs typeface="Calibri"/>
                <a:sym typeface="Calibri"/>
              </a:rPr>
              <a:t>(2027)</a:t>
            </a:r>
            <a:endParaRPr lang="en-US" sz="2400">
              <a:highlight>
                <a:srgbClr val="FFFF00"/>
              </a:highlight>
              <a:ea typeface="Calibri"/>
              <a:cs typeface="Calibri"/>
            </a:endParaRPr>
          </a:p>
          <a:p>
            <a:pPr>
              <a:lnSpc>
                <a:spcPct val="114999"/>
              </a:lnSpc>
            </a:pPr>
            <a:r>
              <a:rPr lang="en-US" sz="2400" b="1">
                <a:highlight>
                  <a:srgbClr val="00FF00"/>
                </a:highlight>
                <a:ea typeface="Calibri"/>
                <a:cs typeface="Calibri"/>
              </a:rPr>
              <a:t>#1</a:t>
            </a:r>
            <a:r>
              <a:rPr lang="en-US" sz="2400">
                <a:highlight>
                  <a:srgbClr val="00FF00"/>
                </a:highlight>
                <a:ea typeface="Calibri"/>
                <a:cs typeface="Calibri"/>
              </a:rPr>
              <a:t> </a:t>
            </a:r>
            <a:endParaRPr lang="en-US">
              <a:highlight>
                <a:srgbClr val="00FF00"/>
              </a:highlight>
              <a:ea typeface="Calibri"/>
              <a:cs typeface="Calibri"/>
            </a:endParaRPr>
          </a:p>
        </p:txBody>
      </p:sp>
      <p:sp>
        <p:nvSpPr>
          <p:cNvPr id="16" name="TextBox 15">
            <a:extLst>
              <a:ext uri="{FF2B5EF4-FFF2-40B4-BE49-F238E27FC236}">
                <a16:creationId xmlns:a16="http://schemas.microsoft.com/office/drawing/2014/main" id="{018ADFDC-25D9-CB48-F933-E3217CDCE85D}"/>
              </a:ext>
            </a:extLst>
          </p:cNvPr>
          <p:cNvSpPr txBox="1"/>
          <p:nvPr/>
        </p:nvSpPr>
        <p:spPr>
          <a:xfrm>
            <a:off x="7072730" y="521428"/>
            <a:ext cx="5038597" cy="195438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square" rtlCol="0">
            <a:spAutoFit/>
          </a:bodyPr>
          <a:lstStyle/>
          <a:p>
            <a:pPr marL="0" lvl="1">
              <a:spcAft>
                <a:spcPts val="1000"/>
              </a:spcAft>
            </a:pPr>
            <a:r>
              <a:rPr lang="en-US" sz="2400" b="1">
                <a:cs typeface="Arial" panose="020B0604020202020204" pitchFamily="34" charset="0"/>
              </a:rPr>
              <a:t>5500+</a:t>
            </a:r>
            <a:r>
              <a:rPr lang="en-US" sz="2400">
                <a:cs typeface="Arial" panose="020B0604020202020204" pitchFamily="34" charset="0"/>
              </a:rPr>
              <a:t> STUDENTS ON ROLL</a:t>
            </a:r>
            <a:endParaRPr lang="en-US" sz="2400">
              <a:ea typeface="+mn-lt"/>
              <a:cs typeface="Arial" panose="020B0604020202020204" pitchFamily="34" charset="0"/>
            </a:endParaRPr>
          </a:p>
          <a:p>
            <a:pPr marL="0" lvl="1">
              <a:spcAft>
                <a:spcPts val="1000"/>
              </a:spcAft>
            </a:pPr>
            <a:r>
              <a:rPr lang="en-US" sz="2400" b="1">
                <a:cs typeface="Arial" panose="020B0604020202020204" pitchFamily="34" charset="0"/>
              </a:rPr>
              <a:t>3000+</a:t>
            </a:r>
            <a:r>
              <a:rPr lang="en-US" sz="2400">
                <a:cs typeface="Arial" panose="020B0604020202020204" pitchFamily="34" charset="0"/>
              </a:rPr>
              <a:t> PUBLICATIONS/YEAR</a:t>
            </a:r>
            <a:endParaRPr lang="en-US" sz="2400">
              <a:ea typeface="+mn-lt"/>
              <a:cs typeface="Arial" panose="020B0604020202020204" pitchFamily="34" charset="0"/>
            </a:endParaRPr>
          </a:p>
          <a:p>
            <a:pPr marL="0" lvl="1">
              <a:spcAft>
                <a:spcPts val="1000"/>
              </a:spcAft>
            </a:pPr>
            <a:r>
              <a:rPr lang="en-US" sz="2400" b="1">
                <a:cs typeface="Arial" panose="020B0604020202020204" pitchFamily="34" charset="0"/>
              </a:rPr>
              <a:t>700+</a:t>
            </a:r>
            <a:r>
              <a:rPr lang="en-US" sz="2400">
                <a:cs typeface="Arial" panose="020B0604020202020204" pitchFamily="34" charset="0"/>
              </a:rPr>
              <a:t>   COURSES</a:t>
            </a:r>
            <a:endParaRPr lang="en-US" sz="2400">
              <a:ea typeface="+mn-lt"/>
              <a:cs typeface="Arial" panose="020B0604020202020204" pitchFamily="34" charset="0"/>
            </a:endParaRPr>
          </a:p>
          <a:p>
            <a:pPr marL="0" lvl="1">
              <a:spcAft>
                <a:spcPts val="1000"/>
              </a:spcAft>
            </a:pPr>
            <a:r>
              <a:rPr lang="en-US" sz="2400" b="1">
                <a:cs typeface="Arial" panose="020B0604020202020204" pitchFamily="34" charset="0"/>
              </a:rPr>
              <a:t>500+ </a:t>
            </a:r>
            <a:r>
              <a:rPr lang="en-US" sz="2400">
                <a:cs typeface="Arial" panose="020B0604020202020204" pitchFamily="34" charset="0"/>
              </a:rPr>
              <a:t>  FACULTY &amp; SCIENTIFIC STAFF</a:t>
            </a:r>
            <a:endParaRPr lang="en-US" sz="2400">
              <a:ea typeface="+mn-lt"/>
              <a:cs typeface="Arial" panose="020B0604020202020204" pitchFamily="34" charset="0"/>
            </a:endParaRPr>
          </a:p>
        </p:txBody>
      </p:sp>
      <p:sp>
        <p:nvSpPr>
          <p:cNvPr id="234" name="Google Shape;234;p31"/>
          <p:cNvSpPr/>
          <p:nvPr/>
        </p:nvSpPr>
        <p:spPr>
          <a:xfrm>
            <a:off x="126919" y="6071498"/>
            <a:ext cx="11938162" cy="540762"/>
          </a:xfrm>
          <a:prstGeom prst="rect">
            <a:avLst/>
          </a:prstGeom>
          <a:noFill/>
          <a:ln>
            <a:noFill/>
          </a:ln>
        </p:spPr>
        <p:txBody>
          <a:bodyPr spcFirstLastPara="1" wrap="square" lIns="91425" tIns="45700" rIns="91425" bIns="45700" anchor="t" anchorCtr="0">
            <a:noAutofit/>
          </a:bodyPr>
          <a:lstStyle/>
          <a:p>
            <a:pPr algn="ctr"/>
            <a:r>
              <a:rPr lang="en-US" sz="2800" i="1">
                <a:latin typeface="Playfair Display" pitchFamily="2" charset="0"/>
                <a:ea typeface="Calibri"/>
                <a:cs typeface="Arial" panose="020B0604020202020204" pitchFamily="34" charset="0"/>
                <a:sym typeface="Calibri"/>
              </a:rPr>
              <a:t>Institution of Eminence (IoE) since 2018</a:t>
            </a:r>
            <a:endParaRPr sz="2800" i="1">
              <a:latin typeface="Playfair Display" pitchFamily="2" charset="0"/>
              <a:cs typeface="Arial" panose="020B0604020202020204" pitchFamily="34" charset="0"/>
            </a:endParaRPr>
          </a:p>
        </p:txBody>
      </p:sp>
      <p:sp>
        <p:nvSpPr>
          <p:cNvPr id="5" name="Title 4">
            <a:extLst>
              <a:ext uri="{FF2B5EF4-FFF2-40B4-BE49-F238E27FC236}">
                <a16:creationId xmlns:a16="http://schemas.microsoft.com/office/drawing/2014/main" id="{348BF383-3337-1E45-CE6A-C3946EB818CF}"/>
              </a:ext>
            </a:extLst>
          </p:cNvPr>
          <p:cNvSpPr>
            <a:spLocks noGrp="1"/>
          </p:cNvSpPr>
          <p:nvPr>
            <p:ph type="title"/>
          </p:nvPr>
        </p:nvSpPr>
        <p:spPr/>
        <p:txBody>
          <a:bodyPr/>
          <a:lstStyle/>
          <a:p>
            <a:r>
              <a:rPr lang="en-US"/>
              <a:t>IISc at a Glance</a:t>
            </a:r>
            <a:endParaRPr lang="en-IN"/>
          </a:p>
        </p:txBody>
      </p:sp>
      <p:sp>
        <p:nvSpPr>
          <p:cNvPr id="2" name="TextBox 1">
            <a:extLst>
              <a:ext uri="{FF2B5EF4-FFF2-40B4-BE49-F238E27FC236}">
                <a16:creationId xmlns:a16="http://schemas.microsoft.com/office/drawing/2014/main" id="{4191202C-B0BC-4C82-B626-62785EA611FB}"/>
              </a:ext>
            </a:extLst>
          </p:cNvPr>
          <p:cNvSpPr txBox="1"/>
          <p:nvPr/>
        </p:nvSpPr>
        <p:spPr>
          <a:xfrm>
            <a:off x="3232728" y="3659909"/>
            <a:ext cx="60960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0" i="0" u="none" strike="noStrike" baseline="0">
                <a:solidFill>
                  <a:srgbClr val="000000"/>
                </a:solidFill>
                <a:highlight>
                  <a:srgbClr val="00FF00"/>
                </a:highlight>
                <a:latin typeface="Calibri"/>
              </a:rPr>
              <a:t>in citations per faculty (2022-2023)</a:t>
            </a:r>
            <a:r>
              <a:rPr sz="2400" b="0" i="0">
                <a:solidFill>
                  <a:srgbClr val="000000"/>
                </a:solidFill>
                <a:highlight>
                  <a:srgbClr val="00FF00"/>
                </a:highlight>
                <a:latin typeface="Calibri"/>
                <a:ea typeface="Calibri"/>
                <a:cs typeface="Calibri"/>
              </a:rPr>
              <a:t>​</a:t>
            </a:r>
            <a:endParaRPr lang="en-US">
              <a:highlight>
                <a:srgbClr val="00FF00"/>
              </a:highlight>
              <a:ea typeface="Calibri"/>
              <a:cs typeface="Calibri"/>
            </a:endParaRPr>
          </a:p>
        </p:txBody>
      </p:sp>
    </p:spTree>
    <p:extLst>
      <p:ext uri="{BB962C8B-B14F-4D97-AF65-F5344CB8AC3E}">
        <p14:creationId xmlns:p14="http://schemas.microsoft.com/office/powerpoint/2010/main" val="34877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F2520-0B01-AA45-BB2B-EF0663FEBE55}"/>
              </a:ext>
            </a:extLst>
          </p:cNvPr>
          <p:cNvSpPr>
            <a:spLocks noGrp="1"/>
          </p:cNvSpPr>
          <p:nvPr>
            <p:ph type="title"/>
          </p:nvPr>
        </p:nvSpPr>
        <p:spPr/>
        <p:txBody>
          <a:bodyPr/>
          <a:lstStyle/>
          <a:p>
            <a:r>
              <a:rPr lang="en-US"/>
              <a:t>Supercomputing Facility</a:t>
            </a:r>
            <a:endParaRPr lang="en-IN"/>
          </a:p>
        </p:txBody>
      </p:sp>
      <p:sp>
        <p:nvSpPr>
          <p:cNvPr id="3" name="Content Placeholder 2">
            <a:extLst>
              <a:ext uri="{FF2B5EF4-FFF2-40B4-BE49-F238E27FC236}">
                <a16:creationId xmlns:a16="http://schemas.microsoft.com/office/drawing/2014/main" id="{3AD16DD2-CDCB-A2FD-39E1-215E1EE16316}"/>
              </a:ext>
            </a:extLst>
          </p:cNvPr>
          <p:cNvSpPr>
            <a:spLocks noGrp="1"/>
          </p:cNvSpPr>
          <p:nvPr>
            <p:ph idx="1"/>
          </p:nvPr>
        </p:nvSpPr>
        <p:spPr>
          <a:xfrm>
            <a:off x="609600" y="4778829"/>
            <a:ext cx="10972800" cy="1621973"/>
          </a:xfrm>
        </p:spPr>
        <p:txBody>
          <a:bodyPr vert="horz" lIns="91440" tIns="45720" rIns="91440" bIns="45720" rtlCol="0" anchor="t">
            <a:normAutofit fontScale="92500" lnSpcReduction="20000"/>
          </a:bodyPr>
          <a:lstStyle/>
          <a:p>
            <a:r>
              <a:rPr lang="en-US" b="1"/>
              <a:t>Supercomputer Education and Research Center (SERC)</a:t>
            </a:r>
          </a:p>
          <a:p>
            <a:r>
              <a:rPr lang="en-US"/>
              <a:t>(Usually) Runs the fastest academic supercomputers in India</a:t>
            </a:r>
            <a:endParaRPr lang="en-US">
              <a:ea typeface="Calibri"/>
              <a:cs typeface="Calibri"/>
            </a:endParaRPr>
          </a:p>
          <a:p>
            <a:r>
              <a:rPr lang="en-US"/>
              <a:t>Param Pravega, 2022 </a:t>
            </a:r>
            <a:r>
              <a:rPr lang="en-US" b="1"/>
              <a:t>(3.3PF)</a:t>
            </a:r>
            <a:r>
              <a:rPr lang="en-US"/>
              <a:t> -&gt; </a:t>
            </a:r>
            <a:r>
              <a:rPr lang="en-US" i="1"/>
              <a:t>???</a:t>
            </a:r>
            <a:r>
              <a:rPr lang="en-US"/>
              <a:t>, 2026 </a:t>
            </a:r>
            <a:r>
              <a:rPr lang="en-US" b="1"/>
              <a:t>(~8.5PF)</a:t>
            </a:r>
            <a:r>
              <a:rPr lang="en-US"/>
              <a:t> </a:t>
            </a:r>
          </a:p>
          <a:p>
            <a:pPr lvl="1"/>
            <a:r>
              <a:rPr lang="en-US"/>
              <a:t>21k CPU cores, 80 V100 GPUs</a:t>
            </a:r>
            <a:endParaRPr lang="en-IN"/>
          </a:p>
        </p:txBody>
      </p:sp>
      <p:pic>
        <p:nvPicPr>
          <p:cNvPr id="7" name="Picture 6" descr="A group of black and white photos&#10;&#10;AI-generated content may be incorrect.">
            <a:extLst>
              <a:ext uri="{FF2B5EF4-FFF2-40B4-BE49-F238E27FC236}">
                <a16:creationId xmlns:a16="http://schemas.microsoft.com/office/drawing/2014/main" id="{60F44947-0443-B256-776C-B6BF667250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709" y="1381759"/>
            <a:ext cx="10394581" cy="3304318"/>
          </a:xfrm>
          <a:prstGeom prst="rect">
            <a:avLst/>
          </a:prstGeom>
        </p:spPr>
      </p:pic>
      <p:sp>
        <p:nvSpPr>
          <p:cNvPr id="8" name="Slide Number Placeholder 7">
            <a:extLst>
              <a:ext uri="{FF2B5EF4-FFF2-40B4-BE49-F238E27FC236}">
                <a16:creationId xmlns:a16="http://schemas.microsoft.com/office/drawing/2014/main" id="{5510BAC3-1EB2-7726-31E8-2265A1753C76}"/>
              </a:ext>
            </a:extLst>
          </p:cNvPr>
          <p:cNvSpPr>
            <a:spLocks noGrp="1"/>
          </p:cNvSpPr>
          <p:nvPr>
            <p:ph type="sldNum" sz="quarter" idx="12"/>
          </p:nvPr>
        </p:nvSpPr>
        <p:spPr/>
        <p:txBody>
          <a:bodyPr/>
          <a:lstStyle/>
          <a:p>
            <a:fld id="{5A2A402E-9D30-4204-9064-A6C1209E0185}" type="slidenum">
              <a:rPr lang="en-US" smtClean="0"/>
              <a:pPr/>
              <a:t>26</a:t>
            </a:fld>
            <a:endParaRPr lang="en-US"/>
          </a:p>
        </p:txBody>
      </p:sp>
    </p:spTree>
    <p:extLst>
      <p:ext uri="{BB962C8B-B14F-4D97-AF65-F5344CB8AC3E}">
        <p14:creationId xmlns:p14="http://schemas.microsoft.com/office/powerpoint/2010/main" val="43493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DF032-C1F9-FEBE-0CD7-313E1D2CBE54}"/>
            </a:ext>
          </a:extLst>
        </p:cNvPr>
        <p:cNvGrpSpPr/>
        <p:nvPr/>
      </p:nvGrpSpPr>
      <p:grpSpPr>
        <a:xfrm>
          <a:off x="0" y="0"/>
          <a:ext cx="0" cy="0"/>
          <a:chOff x="0" y="0"/>
          <a:chExt cx="0" cy="0"/>
        </a:xfrm>
      </p:grpSpPr>
      <p:pic>
        <p:nvPicPr>
          <p:cNvPr id="14" name="Picture 13" descr="A group of men in blue uniforms shaking hands&#10;&#10;Description automatically generated">
            <a:extLst>
              <a:ext uri="{FF2B5EF4-FFF2-40B4-BE49-F238E27FC236}">
                <a16:creationId xmlns:a16="http://schemas.microsoft.com/office/drawing/2014/main" id="{8FCE952E-7FB1-362A-AC4A-9FF726E27E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3616" y="1171887"/>
            <a:ext cx="8034921" cy="5671316"/>
          </a:xfrm>
          <a:prstGeom prst="rect">
            <a:avLst/>
          </a:prstGeom>
        </p:spPr>
      </p:pic>
      <p:sp>
        <p:nvSpPr>
          <p:cNvPr id="5" name="Title 4">
            <a:extLst>
              <a:ext uri="{FF2B5EF4-FFF2-40B4-BE49-F238E27FC236}">
                <a16:creationId xmlns:a16="http://schemas.microsoft.com/office/drawing/2014/main" id="{5C1D9E94-3546-33CA-26F5-1208B7D550EF}"/>
              </a:ext>
            </a:extLst>
          </p:cNvPr>
          <p:cNvSpPr>
            <a:spLocks noGrp="1"/>
          </p:cNvSpPr>
          <p:nvPr>
            <p:ph type="title"/>
          </p:nvPr>
        </p:nvSpPr>
        <p:spPr>
          <a:xfrm>
            <a:off x="838200" y="162568"/>
            <a:ext cx="10515600" cy="1325563"/>
          </a:xfrm>
        </p:spPr>
        <p:txBody>
          <a:bodyPr/>
          <a:lstStyle/>
          <a:p>
            <a:r>
              <a:rPr lang="en-IN"/>
              <a:t>IISc and </a:t>
            </a:r>
            <a:r>
              <a:rPr lang="en-IN" err="1"/>
              <a:t>Gaganyaan</a:t>
            </a:r>
            <a:r>
              <a:rPr lang="en-IN"/>
              <a:t> Mission</a:t>
            </a:r>
          </a:p>
        </p:txBody>
      </p:sp>
    </p:spTree>
    <p:extLst>
      <p:ext uri="{BB962C8B-B14F-4D97-AF65-F5344CB8AC3E}">
        <p14:creationId xmlns:p14="http://schemas.microsoft.com/office/powerpoint/2010/main" val="111794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818" y="0"/>
            <a:ext cx="10515600" cy="1325563"/>
          </a:xfrm>
        </p:spPr>
        <p:txBody>
          <a:bodyPr/>
          <a:lstStyle/>
          <a:p>
            <a:pPr algn="ctr"/>
            <a:r>
              <a:rPr lang="en-US" b="1">
                <a:solidFill>
                  <a:srgbClr val="00B050"/>
                </a:solidFill>
              </a:rPr>
              <a:t>Upgradation to PhD </a:t>
            </a:r>
          </a:p>
        </p:txBody>
      </p:sp>
      <p:sp>
        <p:nvSpPr>
          <p:cNvPr id="3" name="Content Placeholder 2"/>
          <p:cNvSpPr>
            <a:spLocks noGrp="1"/>
          </p:cNvSpPr>
          <p:nvPr>
            <p:ph idx="1"/>
          </p:nvPr>
        </p:nvSpPr>
        <p:spPr>
          <a:xfrm>
            <a:off x="817418" y="1325563"/>
            <a:ext cx="10058400" cy="4785261"/>
          </a:xfrm>
        </p:spPr>
        <p:txBody>
          <a:bodyPr vert="horz" lIns="91440" tIns="45720" rIns="91440" bIns="45720" rtlCol="0" anchor="t">
            <a:normAutofit lnSpcReduction="10000"/>
          </a:bodyPr>
          <a:lstStyle/>
          <a:p>
            <a:r>
              <a:rPr lang="en-US"/>
              <a:t>12 credits or more, &gt;=8.0 CGPA, from all courses taken (MTech Research)</a:t>
            </a:r>
          </a:p>
          <a:p>
            <a:r>
              <a:rPr lang="en-US"/>
              <a:t>24 credits or more, &gt;=8.0 CGPA, from all courses taken (MTech Course) </a:t>
            </a:r>
          </a:p>
          <a:p>
            <a:r>
              <a:rPr lang="en-US"/>
              <a:t>Request from student to Chair. Recommendation given by advisor.</a:t>
            </a:r>
          </a:p>
          <a:p>
            <a:r>
              <a:rPr lang="en-US"/>
              <a:t>Presentation made to department committee</a:t>
            </a:r>
          </a:p>
          <a:p>
            <a:r>
              <a:rPr lang="en-US"/>
              <a:t>Recommendation approved by SCRC</a:t>
            </a:r>
          </a:p>
          <a:p>
            <a:r>
              <a:rPr lang="en-US" b="1" i="1"/>
              <a:t>PhD-level pay arrears, scholarship opportunities</a:t>
            </a:r>
            <a:endParaRPr lang="en-US" b="1" i="1">
              <a:ea typeface="Calibri"/>
              <a:cs typeface="Calibri"/>
            </a:endParaRPr>
          </a:p>
          <a:p>
            <a:r>
              <a:rPr lang="en-US"/>
              <a:t>Typically at end of 1</a:t>
            </a:r>
            <a:r>
              <a:rPr lang="en-US" baseline="30000"/>
              <a:t>st</a:t>
            </a:r>
            <a:r>
              <a:rPr lang="en-US"/>
              <a:t> or 2</a:t>
            </a:r>
            <a:r>
              <a:rPr lang="en-US" baseline="30000"/>
              <a:t>nd</a:t>
            </a:r>
            <a:r>
              <a:rPr lang="en-US"/>
              <a:t> semester</a:t>
            </a:r>
            <a:endParaRPr lang="en-US">
              <a:ea typeface="Calibri"/>
              <a:cs typeface="Calibri"/>
            </a:endParaRPr>
          </a:p>
          <a:p>
            <a:pPr lvl="1"/>
            <a:r>
              <a:rPr lang="en-US"/>
              <a:t>Talk to research advisor early on, if interested</a:t>
            </a:r>
          </a:p>
          <a:p>
            <a:pPr lvl="1"/>
            <a:r>
              <a:rPr lang="en-US"/>
              <a:t>Plan courses, thesis topics, etc.</a:t>
            </a:r>
          </a:p>
        </p:txBody>
      </p:sp>
    </p:spTree>
    <p:extLst>
      <p:ext uri="{BB962C8B-B14F-4D97-AF65-F5344CB8AC3E}">
        <p14:creationId xmlns:p14="http://schemas.microsoft.com/office/powerpoint/2010/main" val="2060093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36525"/>
            <a:ext cx="10515600" cy="1325563"/>
          </a:xfrm>
        </p:spPr>
        <p:txBody>
          <a:bodyPr/>
          <a:lstStyle/>
          <a:p>
            <a:pPr algn="ctr"/>
            <a:r>
              <a:rPr lang="en-US" b="1">
                <a:solidFill>
                  <a:srgbClr val="00B050"/>
                </a:solidFill>
              </a:rPr>
              <a:t>Continuation to PhD</a:t>
            </a:r>
          </a:p>
        </p:txBody>
      </p:sp>
      <p:sp>
        <p:nvSpPr>
          <p:cNvPr id="3" name="Content Placeholder 2"/>
          <p:cNvSpPr>
            <a:spLocks noGrp="1"/>
          </p:cNvSpPr>
          <p:nvPr>
            <p:ph idx="1"/>
          </p:nvPr>
        </p:nvSpPr>
        <p:spPr/>
        <p:txBody>
          <a:bodyPr/>
          <a:lstStyle/>
          <a:p>
            <a:r>
              <a:rPr lang="en-US"/>
              <a:t>Within 2 weeks of submission of MTech(Res) thesis</a:t>
            </a:r>
          </a:p>
          <a:p>
            <a:r>
              <a:rPr lang="en-US"/>
              <a:t>Timely completion (2yrs), research publication is expected</a:t>
            </a:r>
          </a:p>
          <a:p>
            <a:endParaRPr lang="en-US"/>
          </a:p>
        </p:txBody>
      </p:sp>
      <p:sp>
        <p:nvSpPr>
          <p:cNvPr id="4" name="Date Placeholder 3"/>
          <p:cNvSpPr>
            <a:spLocks noGrp="1"/>
          </p:cNvSpPr>
          <p:nvPr>
            <p:ph type="dt" sz="half" idx="10"/>
          </p:nvPr>
        </p:nvSpPr>
        <p:spPr/>
        <p:txBody>
          <a:bodyPr/>
          <a:lstStyle/>
          <a:p>
            <a:fld id="{9A374FA6-C65A-4F94-9F33-CC4E5DB85246}" type="datetime1">
              <a:rPr lang="en-US" smtClean="0"/>
              <a:t>7/31/2026</a:t>
            </a:fld>
            <a:endParaRPr lang="en-US"/>
          </a:p>
        </p:txBody>
      </p:sp>
      <p:sp>
        <p:nvSpPr>
          <p:cNvPr id="5" name="Slide Number Placeholder 4"/>
          <p:cNvSpPr>
            <a:spLocks noGrp="1"/>
          </p:cNvSpPr>
          <p:nvPr>
            <p:ph type="sldNum" sz="quarter" idx="12"/>
          </p:nvPr>
        </p:nvSpPr>
        <p:spPr/>
        <p:txBody>
          <a:bodyPr/>
          <a:lstStyle/>
          <a:p>
            <a:fld id="{9EFCAA85-8796-4B17-9CA3-4CB18724EF60}" type="slidenum">
              <a:rPr lang="en-US" smtClean="0"/>
              <a:t>29</a:t>
            </a:fld>
            <a:endParaRPr lang="en-US"/>
          </a:p>
        </p:txBody>
      </p:sp>
    </p:spTree>
    <p:extLst>
      <p:ext uri="{BB962C8B-B14F-4D97-AF65-F5344CB8AC3E}">
        <p14:creationId xmlns:p14="http://schemas.microsoft.com/office/powerpoint/2010/main" val="3371574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230619BD-01B2-268A-6156-47C05FEC332E}"/>
              </a:ext>
            </a:extLst>
          </p:cNvPr>
          <p:cNvPicPr>
            <a:picLocks noChangeAspect="1"/>
          </p:cNvPicPr>
          <p:nvPr/>
        </p:nvPicPr>
        <p:blipFill>
          <a:blip r:embed="rId2"/>
          <a:stretch>
            <a:fillRect/>
          </a:stretch>
        </p:blipFill>
        <p:spPr>
          <a:xfrm>
            <a:off x="1371599" y="1325563"/>
            <a:ext cx="9193427" cy="5036900"/>
          </a:xfrm>
          <a:prstGeom prst="rect">
            <a:avLst/>
          </a:prstGeom>
        </p:spPr>
      </p:pic>
      <p:sp>
        <p:nvSpPr>
          <p:cNvPr id="10" name="Title 1">
            <a:extLst>
              <a:ext uri="{FF2B5EF4-FFF2-40B4-BE49-F238E27FC236}">
                <a16:creationId xmlns:a16="http://schemas.microsoft.com/office/drawing/2014/main" id="{2298215F-B0D2-528F-E276-A13FC406E694}"/>
              </a:ext>
            </a:extLst>
          </p:cNvPr>
          <p:cNvSpPr txBox="1">
            <a:spLocks/>
          </p:cNvSpPr>
          <p:nvPr/>
        </p:nvSpPr>
        <p:spPr>
          <a:xfrm>
            <a:off x="838200" y="94963"/>
            <a:ext cx="10515600" cy="10272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solidFill>
                  <a:srgbClr val="00B050"/>
                </a:solidFill>
              </a:rPr>
              <a:t>Important Academic Details</a:t>
            </a:r>
          </a:p>
        </p:txBody>
      </p:sp>
    </p:spTree>
    <p:extLst>
      <p:ext uri="{BB962C8B-B14F-4D97-AF65-F5344CB8AC3E}">
        <p14:creationId xmlns:p14="http://schemas.microsoft.com/office/powerpoint/2010/main" val="4582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BEEE4-C6DF-5A9A-B94F-49D9F168E1C3}"/>
              </a:ext>
            </a:extLst>
          </p:cNvPr>
          <p:cNvSpPr>
            <a:spLocks noGrp="1"/>
          </p:cNvSpPr>
          <p:nvPr>
            <p:ph type="title"/>
          </p:nvPr>
        </p:nvSpPr>
        <p:spPr/>
        <p:txBody>
          <a:bodyPr/>
          <a:lstStyle/>
          <a:p>
            <a:endParaRPr lang="en-US">
              <a:ea typeface="Calibri Light"/>
              <a:cs typeface="Calibri Light"/>
            </a:endParaRPr>
          </a:p>
        </p:txBody>
      </p:sp>
      <p:sp>
        <p:nvSpPr>
          <p:cNvPr id="3" name="Content Placeholder 2">
            <a:extLst>
              <a:ext uri="{FF2B5EF4-FFF2-40B4-BE49-F238E27FC236}">
                <a16:creationId xmlns:a16="http://schemas.microsoft.com/office/drawing/2014/main" id="{E69F5BB9-E1CF-48EC-CDF6-63CE0539EAFD}"/>
              </a:ext>
            </a:extLst>
          </p:cNvPr>
          <p:cNvSpPr>
            <a:spLocks noGrp="1"/>
          </p:cNvSpPr>
          <p:nvPr>
            <p:ph idx="1"/>
          </p:nvPr>
        </p:nvSpPr>
        <p:spPr/>
        <p:txBody>
          <a:bodyPr vert="horz" lIns="91440" tIns="45720" rIns="91440" bIns="45720" rtlCol="0" anchor="t">
            <a:normAutofit/>
          </a:bodyPr>
          <a:lstStyle/>
          <a:p>
            <a:pPr marL="0" indent="0" algn="ctr">
              <a:buNone/>
            </a:pPr>
            <a:endParaRPr lang="en-US" sz="4000" i="1">
              <a:solidFill>
                <a:srgbClr val="00B050"/>
              </a:solidFill>
              <a:ea typeface="Calibri" panose="020F0502020204030204"/>
              <a:cs typeface="Calibri" panose="020F0502020204030204"/>
            </a:endParaRPr>
          </a:p>
          <a:p>
            <a:pPr marL="0" indent="0" algn="ctr">
              <a:buNone/>
            </a:pPr>
            <a:r>
              <a:rPr lang="en-US" sz="4000" i="1">
                <a:solidFill>
                  <a:srgbClr val="00B050"/>
                </a:solidFill>
                <a:ea typeface="Calibri" panose="020F0502020204030204"/>
                <a:cs typeface="Calibri" panose="020F0502020204030204"/>
              </a:rPr>
              <a:t>Get the true value of IISc!</a:t>
            </a:r>
          </a:p>
          <a:p>
            <a:pPr marL="0" indent="0" algn="ctr">
              <a:buNone/>
            </a:pPr>
            <a:endParaRPr lang="en-US" sz="4000" i="1">
              <a:solidFill>
                <a:srgbClr val="00B050"/>
              </a:solidFill>
              <a:latin typeface="Calibri"/>
              <a:ea typeface="Calibri" panose="020F0502020204030204"/>
              <a:cs typeface="Calibri"/>
            </a:endParaRPr>
          </a:p>
          <a:p>
            <a:pPr marL="0" indent="0" algn="ctr">
              <a:buNone/>
            </a:pPr>
            <a:r>
              <a:rPr lang="en-US" sz="4000" i="1">
                <a:solidFill>
                  <a:srgbClr val="00B050"/>
                </a:solidFill>
                <a:latin typeface="Calibri"/>
                <a:ea typeface="Calibri" panose="020F0502020204030204"/>
                <a:cs typeface="Calibri"/>
              </a:rPr>
              <a:t>Turn your M.Tech research into a Ph.D. journey</a:t>
            </a:r>
            <a:endParaRPr lang="en-US"/>
          </a:p>
        </p:txBody>
      </p:sp>
    </p:spTree>
    <p:extLst>
      <p:ext uri="{BB962C8B-B14F-4D97-AF65-F5344CB8AC3E}">
        <p14:creationId xmlns:p14="http://schemas.microsoft.com/office/powerpoint/2010/main" val="709699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encrypted-tbn0.gstatic.com/images?q=tbn:ANd9GcTzkKxvgSsh_T6w3kLNru9sT-PQ8nsXKG64fK9K5gzPKWDHHrSkVftBbgQ&amp;s=10">
            <a:extLst>
              <a:ext uri="{FF2B5EF4-FFF2-40B4-BE49-F238E27FC236}">
                <a16:creationId xmlns:a16="http://schemas.microsoft.com/office/drawing/2014/main" id="{0CC1312F-CA61-5D92-701C-4BF4BFE0E5CC}"/>
              </a:ext>
            </a:extLst>
          </p:cNvPr>
          <p:cNvPicPr>
            <a:picLocks noChangeAspect="1"/>
          </p:cNvPicPr>
          <p:nvPr/>
        </p:nvPicPr>
        <p:blipFill>
          <a:blip r:embed="rId2"/>
          <a:stretch>
            <a:fillRect/>
          </a:stretch>
        </p:blipFill>
        <p:spPr>
          <a:xfrm>
            <a:off x="1933454" y="1545883"/>
            <a:ext cx="7283369" cy="3766233"/>
          </a:xfrm>
          <a:prstGeom prst="rect">
            <a:avLst/>
          </a:prstGeom>
        </p:spPr>
      </p:pic>
    </p:spTree>
    <p:extLst>
      <p:ext uri="{BB962C8B-B14F-4D97-AF65-F5344CB8AC3E}">
        <p14:creationId xmlns:p14="http://schemas.microsoft.com/office/powerpoint/2010/main" val="3972074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8A1FC-8F0F-848D-25D2-188223C62A65}"/>
              </a:ext>
            </a:extLst>
          </p:cNvPr>
          <p:cNvSpPr>
            <a:spLocks noGrp="1"/>
          </p:cNvSpPr>
          <p:nvPr>
            <p:ph type="title"/>
          </p:nvPr>
        </p:nvSpPr>
        <p:spPr/>
        <p:txBody>
          <a:bodyPr/>
          <a:lstStyle/>
          <a:p>
            <a:r>
              <a:rPr lang="en-US" i="1">
                <a:ea typeface="Calibri Light"/>
                <a:cs typeface="Calibri Light"/>
              </a:rPr>
              <a:t>Thank you!</a:t>
            </a:r>
          </a:p>
        </p:txBody>
      </p:sp>
      <p:sp>
        <p:nvSpPr>
          <p:cNvPr id="3" name="Content Placeholder 2">
            <a:extLst>
              <a:ext uri="{FF2B5EF4-FFF2-40B4-BE49-F238E27FC236}">
                <a16:creationId xmlns:a16="http://schemas.microsoft.com/office/drawing/2014/main" id="{D772BC30-EE87-842E-42FD-9FDCAD0FA0EC}"/>
              </a:ext>
            </a:extLst>
          </p:cNvPr>
          <p:cNvSpPr>
            <a:spLocks noGrp="1"/>
          </p:cNvSpPr>
          <p:nvPr>
            <p:ph type="body" idx="1"/>
          </p:nvPr>
        </p:nvSpPr>
        <p:spPr/>
        <p:txBody>
          <a:bodyPr/>
          <a:lstStyle/>
          <a:p>
            <a:endParaRPr lang="en-US"/>
          </a:p>
        </p:txBody>
      </p:sp>
      <p:pic>
        <p:nvPicPr>
          <p:cNvPr id="5" name="Picture 4" descr="A blue and orange logo&#10;&#10;AI-generated content may be incorrect.">
            <a:extLst>
              <a:ext uri="{FF2B5EF4-FFF2-40B4-BE49-F238E27FC236}">
                <a16:creationId xmlns:a16="http://schemas.microsoft.com/office/drawing/2014/main" id="{0A0CF997-58BE-A4AB-C9D2-80B03A26EE92}"/>
              </a:ext>
            </a:extLst>
          </p:cNvPr>
          <p:cNvPicPr>
            <a:picLocks noChangeAspect="1"/>
          </p:cNvPicPr>
          <p:nvPr/>
        </p:nvPicPr>
        <p:blipFill>
          <a:blip r:embed="rId2"/>
          <a:stretch>
            <a:fillRect/>
          </a:stretch>
        </p:blipFill>
        <p:spPr>
          <a:xfrm>
            <a:off x="91152" y="5529502"/>
            <a:ext cx="2267674" cy="1161930"/>
          </a:xfrm>
          <a:prstGeom prst="rect">
            <a:avLst/>
          </a:prstGeom>
        </p:spPr>
      </p:pic>
    </p:spTree>
    <p:extLst>
      <p:ext uri="{BB962C8B-B14F-4D97-AF65-F5344CB8AC3E}">
        <p14:creationId xmlns:p14="http://schemas.microsoft.com/office/powerpoint/2010/main" val="1756348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4571"/>
            <a:ext cx="10515600" cy="1325563"/>
          </a:xfrm>
        </p:spPr>
        <p:txBody>
          <a:bodyPr/>
          <a:lstStyle/>
          <a:p>
            <a:pPr algn="ctr"/>
            <a:r>
              <a:rPr lang="en-US" b="1" err="1">
                <a:solidFill>
                  <a:srgbClr val="00B050"/>
                </a:solidFill>
              </a:rPr>
              <a:t>Courses@IISc</a:t>
            </a:r>
            <a:endParaRPr lang="en-US" b="1">
              <a:solidFill>
                <a:srgbClr val="00B050"/>
              </a:solidFill>
            </a:endParaRPr>
          </a:p>
        </p:txBody>
      </p:sp>
      <p:sp>
        <p:nvSpPr>
          <p:cNvPr id="3" name="Content Placeholder 2"/>
          <p:cNvSpPr>
            <a:spLocks noGrp="1"/>
          </p:cNvSpPr>
          <p:nvPr>
            <p:ph idx="1"/>
          </p:nvPr>
        </p:nvSpPr>
        <p:spPr>
          <a:xfrm>
            <a:off x="1144693" y="1410601"/>
            <a:ext cx="9961935" cy="5208077"/>
          </a:xfrm>
        </p:spPr>
        <p:txBody>
          <a:bodyPr vert="horz" lIns="91440" tIns="45720" rIns="91440" bIns="45720" rtlCol="0" anchor="t">
            <a:normAutofit/>
          </a:bodyPr>
          <a:lstStyle/>
          <a:p>
            <a:r>
              <a:rPr lang="en-US"/>
              <a:t>Course Code</a:t>
            </a:r>
          </a:p>
          <a:p>
            <a:pPr lvl="1"/>
            <a:r>
              <a:rPr lang="en-US" b="1">
                <a:solidFill>
                  <a:schemeClr val="accent6"/>
                </a:solidFill>
              </a:rPr>
              <a:t>XY</a:t>
            </a:r>
            <a:r>
              <a:rPr lang="en-US"/>
              <a:t> </a:t>
            </a:r>
            <a:r>
              <a:rPr lang="en-US" b="1">
                <a:solidFill>
                  <a:schemeClr val="accent1"/>
                </a:solidFill>
              </a:rPr>
              <a:t>zzz</a:t>
            </a:r>
            <a:r>
              <a:rPr lang="en-US" b="1"/>
              <a:t> </a:t>
            </a:r>
            <a:r>
              <a:rPr lang="en-US"/>
              <a:t>… E.g. </a:t>
            </a:r>
            <a:r>
              <a:rPr lang="en-IN"/>
              <a:t>DS 200, E0 253</a:t>
            </a:r>
            <a:endParaRPr lang="en-US"/>
          </a:p>
          <a:p>
            <a:pPr lvl="1"/>
            <a:r>
              <a:rPr lang="en-US" b="1">
                <a:solidFill>
                  <a:schemeClr val="accent6"/>
                </a:solidFill>
              </a:rPr>
              <a:t>XY</a:t>
            </a:r>
            <a:r>
              <a:rPr lang="en-US"/>
              <a:t>: Department/Division offering course, e.g. DS=CDS, E0=CSA</a:t>
            </a:r>
            <a:endParaRPr lang="en-US">
              <a:ea typeface="Calibri"/>
              <a:cs typeface="Calibri"/>
            </a:endParaRPr>
          </a:p>
          <a:p>
            <a:pPr lvl="1"/>
            <a:r>
              <a:rPr lang="en-US" b="1">
                <a:solidFill>
                  <a:schemeClr val="accent1"/>
                </a:solidFill>
              </a:rPr>
              <a:t>zzz</a:t>
            </a:r>
            <a:r>
              <a:rPr lang="en-US"/>
              <a:t>: course number and level. 200 level is beginner, 300 level is advanced</a:t>
            </a:r>
          </a:p>
          <a:p>
            <a:r>
              <a:rPr lang="en-US"/>
              <a:t>Credits</a:t>
            </a:r>
          </a:p>
          <a:p>
            <a:pPr lvl="1"/>
            <a:r>
              <a:rPr lang="en-US" b="1" err="1">
                <a:solidFill>
                  <a:schemeClr val="accent6"/>
                </a:solidFill>
              </a:rPr>
              <a:t>n</a:t>
            </a:r>
            <a:r>
              <a:rPr lang="en-US" err="1"/>
              <a:t>:</a:t>
            </a:r>
            <a:r>
              <a:rPr lang="en-US" b="1" err="1">
                <a:solidFill>
                  <a:schemeClr val="accent1"/>
                </a:solidFill>
              </a:rPr>
              <a:t>m</a:t>
            </a:r>
            <a:r>
              <a:rPr lang="en-US"/>
              <a:t> … E.g. 3:1, 3:0, 2:0</a:t>
            </a:r>
            <a:endParaRPr lang="en-US">
              <a:ea typeface="Calibri"/>
              <a:cs typeface="Calibri"/>
            </a:endParaRPr>
          </a:p>
          <a:p>
            <a:pPr lvl="1"/>
            <a:r>
              <a:rPr lang="en-US" b="1">
                <a:solidFill>
                  <a:schemeClr val="accent6"/>
                </a:solidFill>
              </a:rPr>
              <a:t>n</a:t>
            </a:r>
            <a:r>
              <a:rPr lang="en-US"/>
              <a:t>: number of lecture hours per week. </a:t>
            </a:r>
          </a:p>
          <a:p>
            <a:pPr lvl="2">
              <a:buFont typeface="Wingdings" panose="020B0604020202020204" pitchFamily="34" charset="0"/>
              <a:buChar char="§"/>
            </a:pPr>
            <a:r>
              <a:rPr lang="en-US" sz="2400" b="1"/>
              <a:t>3</a:t>
            </a:r>
            <a:r>
              <a:rPr lang="en-US" sz="2400"/>
              <a:t> is typically </a:t>
            </a:r>
            <a:r>
              <a:rPr lang="en-US" sz="2400" b="1"/>
              <a:t>2*1.5hrs</a:t>
            </a:r>
            <a:r>
              <a:rPr lang="en-US" sz="2400"/>
              <a:t> or </a:t>
            </a:r>
            <a:r>
              <a:rPr lang="en-US" sz="2400" b="1"/>
              <a:t>3*1hr</a:t>
            </a:r>
            <a:r>
              <a:rPr lang="en-US" sz="2400"/>
              <a:t>. </a:t>
            </a:r>
            <a:r>
              <a:rPr lang="en-US" sz="2400" b="1"/>
              <a:t>2</a:t>
            </a:r>
            <a:r>
              <a:rPr lang="en-US" sz="2400"/>
              <a:t> is typically </a:t>
            </a:r>
            <a:r>
              <a:rPr lang="en-US" sz="2400" b="1"/>
              <a:t>2*1hr</a:t>
            </a:r>
            <a:r>
              <a:rPr lang="en-US" sz="2400"/>
              <a:t> or </a:t>
            </a:r>
            <a:r>
              <a:rPr lang="en-US" sz="2400" b="1"/>
              <a:t>1*2hrs</a:t>
            </a:r>
            <a:r>
              <a:rPr lang="en-US" sz="2400"/>
              <a:t>.</a:t>
            </a:r>
            <a:endParaRPr lang="en-US" sz="2400">
              <a:ea typeface="Calibri"/>
              <a:cs typeface="Calibri"/>
            </a:endParaRPr>
          </a:p>
          <a:p>
            <a:pPr lvl="1"/>
            <a:r>
              <a:rPr lang="en-US" b="1">
                <a:solidFill>
                  <a:schemeClr val="accent1"/>
                </a:solidFill>
              </a:rPr>
              <a:t>m</a:t>
            </a:r>
            <a:r>
              <a:rPr lang="en-US"/>
              <a:t>: Lab effort required (highly variable by course). May include project component, tutorials, programming </a:t>
            </a:r>
            <a:r>
              <a:rPr lang="en-US" err="1"/>
              <a:t>homeworks</a:t>
            </a:r>
            <a:endParaRPr lang="en-US"/>
          </a:p>
          <a:p>
            <a:pPr lvl="1"/>
            <a:r>
              <a:rPr lang="en-US"/>
              <a:t>Total credits for a course is </a:t>
            </a:r>
            <a:r>
              <a:rPr lang="en-US" b="1" err="1"/>
              <a:t>m+n</a:t>
            </a:r>
            <a:endParaRPr lang="en-US" b="1"/>
          </a:p>
        </p:txBody>
      </p:sp>
    </p:spTree>
    <p:extLst>
      <p:ext uri="{BB962C8B-B14F-4D97-AF65-F5344CB8AC3E}">
        <p14:creationId xmlns:p14="http://schemas.microsoft.com/office/powerpoint/2010/main" val="2903810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err="1">
                <a:solidFill>
                  <a:srgbClr val="00B050"/>
                </a:solidFill>
              </a:rPr>
              <a:t>Courses@IISc</a:t>
            </a:r>
            <a:endParaRPr lang="en-US" b="1">
              <a:solidFill>
                <a:srgbClr val="00B050"/>
              </a:solidFill>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040824" y="1649578"/>
                <a:ext cx="4790017" cy="3493593"/>
              </a:xfrm>
            </p:spPr>
            <p:txBody>
              <a:bodyPr>
                <a:normAutofit fontScale="92500" lnSpcReduction="20000"/>
              </a:bodyPr>
              <a:lstStyle/>
              <a:p>
                <a:r>
                  <a:rPr lang="en-US"/>
                  <a:t>10-point grading scale</a:t>
                </a:r>
              </a:p>
              <a:p>
                <a:r>
                  <a:rPr lang="en-US" b="1"/>
                  <a:t>D</a:t>
                </a:r>
                <a:r>
                  <a:rPr lang="en-US"/>
                  <a:t> and above are passing grades</a:t>
                </a:r>
              </a:p>
              <a:p>
                <a:r>
                  <a:rPr lang="en-US"/>
                  <a:t>Instructor decides mapping of scores to grade. Varies by course.</a:t>
                </a:r>
              </a:p>
              <a:p>
                <a:endParaRPr lang="en-US"/>
              </a:p>
              <a:p>
                <a:r>
                  <a:rPr lang="en-US"/>
                  <a:t>CGPA = </a:t>
                </a:r>
                <a14:m>
                  <m:oMath xmlns:m="http://schemas.openxmlformats.org/officeDocument/2006/math">
                    <m:f>
                      <m:fPr>
                        <m:ctrlPr>
                          <a:rPr lang="en-US" i="1" smtClean="0">
                            <a:latin typeface="Cambria Math" panose="02040503050406030204" pitchFamily="18" charset="0"/>
                          </a:rPr>
                        </m:ctrlPr>
                      </m:fPr>
                      <m:num>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m:t>
                            </m:r>
                            <m:r>
                              <a:rPr lang="en-US" b="0" i="1" smtClean="0">
                                <a:latin typeface="Cambria Math" panose="02040503050406030204" pitchFamily="18" charset="0"/>
                              </a:rPr>
                              <m:t>𝑐𝑟𝑒𝑑𝑖𝑡𝑠</m:t>
                            </m:r>
                            <m:r>
                              <a:rPr lang="en-US" b="0" i="1" smtClean="0">
                                <a:latin typeface="Cambria Math" panose="02040503050406030204" pitchFamily="18" charset="0"/>
                              </a:rPr>
                              <m:t>∗</m:t>
                            </m:r>
                            <m:r>
                              <a:rPr lang="en-US" b="0" i="1" smtClean="0">
                                <a:latin typeface="Cambria Math" panose="02040503050406030204" pitchFamily="18" charset="0"/>
                              </a:rPr>
                              <m:t>𝑔𝑟𝑎𝑑𝑒𝑃𝑜𝑖𝑛𝑡</m:t>
                            </m:r>
                            <m:r>
                              <a:rPr lang="en-US" b="0" i="1" smtClean="0">
                                <a:latin typeface="Cambria Math" panose="02040503050406030204" pitchFamily="18" charset="0"/>
                              </a:rPr>
                              <m:t>)</m:t>
                            </m:r>
                          </m:e>
                        </m:nary>
                      </m:num>
                      <m:den>
                        <m:nary>
                          <m:naryPr>
                            <m:chr m:val="∑"/>
                            <m:subHide m:val="on"/>
                            <m:supHide m:val="on"/>
                            <m:ctrlPr>
                              <a:rPr lang="en-US" i="1" smtClean="0">
                                <a:latin typeface="Cambria Math" panose="02040503050406030204" pitchFamily="18" charset="0"/>
                              </a:rPr>
                            </m:ctrlPr>
                          </m:naryPr>
                          <m:sub/>
                          <m:sup/>
                          <m:e>
                            <m:r>
                              <a:rPr lang="en-US" b="0" i="1" smtClean="0">
                                <a:latin typeface="Cambria Math" panose="02040503050406030204" pitchFamily="18" charset="0"/>
                              </a:rPr>
                              <m:t>𝑐𝑟𝑒𝑑𝑖𝑡𝑠</m:t>
                            </m:r>
                          </m:e>
                        </m:nary>
                      </m:den>
                    </m:f>
                  </m:oMath>
                </a14:m>
                <a:endParaRPr lang="en-US"/>
              </a:p>
              <a:p>
                <a:r>
                  <a:rPr lang="en-US" sz="2200" i="1">
                    <a:solidFill>
                      <a:schemeClr val="bg1">
                        <a:lumMod val="65000"/>
                      </a:schemeClr>
                    </a:solidFill>
                  </a:rPr>
                  <a:t>Old 8-point scale deprecated many years back</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040824" y="1649578"/>
                <a:ext cx="4790017" cy="3493593"/>
              </a:xfrm>
              <a:blipFill>
                <a:blip r:embed="rId2"/>
                <a:stretch>
                  <a:fillRect l="-2036" t="-4538"/>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fld id="{9A374FA6-C65A-4F94-9F33-CC4E5DB85246}" type="datetime1">
              <a:rPr lang="en-US" smtClean="0"/>
              <a:t>7/31/2026</a:t>
            </a:fld>
            <a:endParaRPr lang="en-US"/>
          </a:p>
        </p:txBody>
      </p:sp>
      <p:sp>
        <p:nvSpPr>
          <p:cNvPr id="5" name="Slide Number Placeholder 4"/>
          <p:cNvSpPr>
            <a:spLocks noGrp="1"/>
          </p:cNvSpPr>
          <p:nvPr>
            <p:ph type="sldNum" sz="quarter" idx="12"/>
          </p:nvPr>
        </p:nvSpPr>
        <p:spPr/>
        <p:txBody>
          <a:bodyPr/>
          <a:lstStyle/>
          <a:p>
            <a:fld id="{9EFCAA85-8796-4B17-9CA3-4CB18724EF60}" type="slidenum">
              <a:rPr lang="en-US" smtClean="0"/>
              <a:t>5</a:t>
            </a:fld>
            <a:endParaRPr lang="en-US"/>
          </a:p>
        </p:txBody>
      </p:sp>
      <p:pic>
        <p:nvPicPr>
          <p:cNvPr id="7" name="Picture 6"/>
          <p:cNvPicPr>
            <a:picLocks noChangeAspect="1"/>
          </p:cNvPicPr>
          <p:nvPr/>
        </p:nvPicPr>
        <p:blipFill>
          <a:blip r:embed="rId3"/>
          <a:stretch>
            <a:fillRect/>
          </a:stretch>
        </p:blipFill>
        <p:spPr>
          <a:xfrm>
            <a:off x="6756588" y="1835103"/>
            <a:ext cx="3708024" cy="3187794"/>
          </a:xfrm>
          <a:prstGeom prst="rect">
            <a:avLst/>
          </a:prstGeom>
        </p:spPr>
      </p:pic>
      <p:sp>
        <p:nvSpPr>
          <p:cNvPr id="6" name="TextBox 5">
            <a:extLst>
              <a:ext uri="{FF2B5EF4-FFF2-40B4-BE49-F238E27FC236}">
                <a16:creationId xmlns:a16="http://schemas.microsoft.com/office/drawing/2014/main" id="{20625A40-E3FC-1049-6320-D19B63F111A8}"/>
              </a:ext>
            </a:extLst>
          </p:cNvPr>
          <p:cNvSpPr txBox="1"/>
          <p:nvPr/>
        </p:nvSpPr>
        <p:spPr>
          <a:xfrm>
            <a:off x="1040824" y="5227295"/>
            <a:ext cx="10173296" cy="1200329"/>
          </a:xfrm>
          <a:prstGeom prst="rect">
            <a:avLst/>
          </a:prstGeom>
          <a:noFill/>
        </p:spPr>
        <p:txBody>
          <a:bodyPr wrap="square" lIns="91440" tIns="45720" rIns="91440" bIns="45720" rtlCol="0" anchor="t">
            <a:spAutoFit/>
          </a:bodyPr>
          <a:lstStyle/>
          <a:p>
            <a:r>
              <a:rPr lang="en-US" sz="2400" b="1"/>
              <a:t>Attendance Policy </a:t>
            </a:r>
            <a:r>
              <a:rPr lang="en-US" sz="2400"/>
              <a:t>depends on course and instructor. May require </a:t>
            </a:r>
            <a:r>
              <a:rPr lang="en-US" sz="2400" b="1"/>
              <a:t>75%</a:t>
            </a:r>
            <a:r>
              <a:rPr lang="en-US" sz="2400"/>
              <a:t> or more to complete the course. Encourage you to attend lectures regularly to ensure progress.</a:t>
            </a:r>
            <a:endParaRPr lang="en-IN" sz="2400"/>
          </a:p>
        </p:txBody>
      </p:sp>
    </p:spTree>
    <p:extLst>
      <p:ext uri="{BB962C8B-B14F-4D97-AF65-F5344CB8AC3E}">
        <p14:creationId xmlns:p14="http://schemas.microsoft.com/office/powerpoint/2010/main" val="2853068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C7FA2B-FC43-659B-2B11-98554854377C}"/>
              </a:ext>
            </a:extLst>
          </p:cNvPr>
          <p:cNvSpPr txBox="1"/>
          <p:nvPr/>
        </p:nvSpPr>
        <p:spPr>
          <a:xfrm>
            <a:off x="7381239" y="6488668"/>
            <a:ext cx="6119706" cy="369332"/>
          </a:xfrm>
          <a:prstGeom prst="rect">
            <a:avLst/>
          </a:prstGeom>
          <a:noFill/>
        </p:spPr>
        <p:txBody>
          <a:bodyPr wrap="square">
            <a:spAutoFit/>
          </a:bodyPr>
          <a:lstStyle/>
          <a:p>
            <a:pPr lvl="2"/>
            <a:r>
              <a:rPr lang="en-US" sz="1800">
                <a:hlinkClick r:id="rId2"/>
              </a:rPr>
              <a:t>https://cds.iisc.ac.in/courses/schedule/</a:t>
            </a:r>
            <a:r>
              <a:rPr lang="en-US" sz="1800"/>
              <a:t> </a:t>
            </a:r>
            <a:endParaRPr lang="en-US" sz="2400"/>
          </a:p>
        </p:txBody>
      </p:sp>
      <p:pic>
        <p:nvPicPr>
          <p:cNvPr id="12" name="Content Placeholder 11">
            <a:extLst>
              <a:ext uri="{FF2B5EF4-FFF2-40B4-BE49-F238E27FC236}">
                <a16:creationId xmlns:a16="http://schemas.microsoft.com/office/drawing/2014/main" id="{A708F3A4-61C4-B208-9E05-4A5B9C413CD8}"/>
              </a:ext>
            </a:extLst>
          </p:cNvPr>
          <p:cNvPicPr>
            <a:picLocks noGrp="1" noChangeAspect="1"/>
          </p:cNvPicPr>
          <p:nvPr>
            <p:ph idx="1"/>
          </p:nvPr>
        </p:nvPicPr>
        <p:blipFill>
          <a:blip r:embed="rId3"/>
          <a:stretch>
            <a:fillRect/>
          </a:stretch>
        </p:blipFill>
        <p:spPr>
          <a:xfrm>
            <a:off x="668311" y="1"/>
            <a:ext cx="10408865" cy="6488667"/>
          </a:xfrm>
          <a:prstGeom prst="rect">
            <a:avLst/>
          </a:prstGeom>
        </p:spPr>
      </p:pic>
      <p:pic>
        <p:nvPicPr>
          <p:cNvPr id="4" name="Graphic 3">
            <a:extLst>
              <a:ext uri="{FF2B5EF4-FFF2-40B4-BE49-F238E27FC236}">
                <a16:creationId xmlns:a16="http://schemas.microsoft.com/office/drawing/2014/main" id="{9AF09AF5-B4C5-9168-91CB-8225F9AE78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12493" y="4509161"/>
            <a:ext cx="1979507" cy="1979507"/>
          </a:xfrm>
          <a:prstGeom prst="rect">
            <a:avLst/>
          </a:prstGeom>
        </p:spPr>
      </p:pic>
    </p:spTree>
    <p:extLst>
      <p:ext uri="{BB962C8B-B14F-4D97-AF65-F5344CB8AC3E}">
        <p14:creationId xmlns:p14="http://schemas.microsoft.com/office/powerpoint/2010/main" val="2854504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327" y="136525"/>
            <a:ext cx="10515600" cy="1325563"/>
          </a:xfrm>
        </p:spPr>
        <p:txBody>
          <a:bodyPr/>
          <a:lstStyle/>
          <a:p>
            <a:pPr algn="ctr"/>
            <a:r>
              <a:rPr lang="en-US" b="1" err="1">
                <a:solidFill>
                  <a:srgbClr val="00B050"/>
                </a:solidFill>
              </a:rPr>
              <a:t>Courses@IISc</a:t>
            </a:r>
            <a:r>
              <a:rPr lang="en-US" b="1">
                <a:solidFill>
                  <a:srgbClr val="00B050"/>
                </a:solidFill>
              </a:rPr>
              <a:t> (Aug 2026 Term)</a:t>
            </a:r>
          </a:p>
        </p:txBody>
      </p:sp>
      <p:sp>
        <p:nvSpPr>
          <p:cNvPr id="3" name="Content Placeholder 2"/>
          <p:cNvSpPr>
            <a:spLocks noGrp="1"/>
          </p:cNvSpPr>
          <p:nvPr>
            <p:ph idx="1"/>
          </p:nvPr>
        </p:nvSpPr>
        <p:spPr>
          <a:xfrm>
            <a:off x="862740" y="1151994"/>
            <a:ext cx="9120397" cy="5198111"/>
          </a:xfrm>
        </p:spPr>
        <p:txBody>
          <a:bodyPr vert="horz" lIns="91440" tIns="45720" rIns="91440" bIns="45720" rtlCol="0" anchor="t">
            <a:normAutofit fontScale="85000" lnSpcReduction="20000"/>
          </a:bodyPr>
          <a:lstStyle/>
          <a:p>
            <a:r>
              <a:rPr lang="en-US"/>
              <a:t>Registration</a:t>
            </a:r>
          </a:p>
          <a:p>
            <a:pPr lvl="1"/>
            <a:r>
              <a:rPr lang="en-US"/>
              <a:t>1-2 weeks (Aug 1</a:t>
            </a:r>
            <a:r>
              <a:rPr lang="en-US" baseline="30000"/>
              <a:t>st</a:t>
            </a:r>
            <a:r>
              <a:rPr lang="en-US"/>
              <a:t> – Aug 14)…try courses on first week</a:t>
            </a:r>
          </a:p>
          <a:p>
            <a:r>
              <a:rPr lang="en-US"/>
              <a:t>Homework(s)</a:t>
            </a:r>
          </a:p>
          <a:p>
            <a:r>
              <a:rPr lang="en-US"/>
              <a:t>Midterm(s)</a:t>
            </a:r>
          </a:p>
          <a:p>
            <a:r>
              <a:rPr lang="en-US"/>
              <a:t>Presentation(s)</a:t>
            </a:r>
          </a:p>
          <a:p>
            <a:r>
              <a:rPr lang="en-US"/>
              <a:t>Drop date </a:t>
            </a:r>
            <a:r>
              <a:rPr lang="en-US" i="1"/>
              <a:t>(without transcript entry)</a:t>
            </a:r>
          </a:p>
          <a:p>
            <a:pPr lvl="1"/>
            <a:r>
              <a:rPr lang="en-US"/>
              <a:t>20 Aug- 22 Sept</a:t>
            </a:r>
          </a:p>
          <a:p>
            <a:r>
              <a:rPr lang="en-US"/>
              <a:t>Drop date </a:t>
            </a:r>
            <a:r>
              <a:rPr lang="en-US" i="1"/>
              <a:t>(with W transcript entry)</a:t>
            </a:r>
          </a:p>
          <a:p>
            <a:pPr lvl="1"/>
            <a:r>
              <a:rPr lang="en-US"/>
              <a:t>26 Sept - 26 Oct</a:t>
            </a:r>
          </a:p>
          <a:p>
            <a:r>
              <a:rPr lang="en-US"/>
              <a:t>Last Date of Classes</a:t>
            </a:r>
          </a:p>
          <a:p>
            <a:pPr lvl="1"/>
            <a:r>
              <a:rPr lang="en-US"/>
              <a:t>13 Nov</a:t>
            </a:r>
          </a:p>
          <a:p>
            <a:r>
              <a:rPr lang="en-US"/>
              <a:t>Final Exam</a:t>
            </a:r>
          </a:p>
          <a:p>
            <a:pPr lvl="1"/>
            <a:r>
              <a:rPr lang="en-US"/>
              <a:t>20 Nov-2 Dec</a:t>
            </a:r>
          </a:p>
          <a:p>
            <a:r>
              <a:rPr lang="en-US"/>
              <a:t>Grading Complete</a:t>
            </a:r>
          </a:p>
          <a:p>
            <a:pPr lvl="1"/>
            <a:r>
              <a:rPr lang="en-US"/>
              <a:t>7 Dec </a:t>
            </a:r>
            <a:r>
              <a:rPr lang="en-US" i="1"/>
              <a:t>(deadline if you need to discuss final exam scores, etc. Travel planning)</a:t>
            </a:r>
          </a:p>
        </p:txBody>
      </p:sp>
      <p:sp>
        <p:nvSpPr>
          <p:cNvPr id="4" name="Date Placeholder 3"/>
          <p:cNvSpPr>
            <a:spLocks noGrp="1"/>
          </p:cNvSpPr>
          <p:nvPr>
            <p:ph type="dt" sz="half" idx="10"/>
          </p:nvPr>
        </p:nvSpPr>
        <p:spPr/>
        <p:txBody>
          <a:bodyPr/>
          <a:lstStyle/>
          <a:p>
            <a:fld id="{9A374FA6-C65A-4F94-9F33-CC4E5DB85246}" type="datetime1">
              <a:rPr lang="en-US" smtClean="0"/>
              <a:t>7/31/2026</a:t>
            </a:fld>
            <a:endParaRPr lang="en-US"/>
          </a:p>
        </p:txBody>
      </p:sp>
      <p:sp>
        <p:nvSpPr>
          <p:cNvPr id="5" name="Slide Number Placeholder 4"/>
          <p:cNvSpPr>
            <a:spLocks noGrp="1"/>
          </p:cNvSpPr>
          <p:nvPr>
            <p:ph type="sldNum" sz="quarter" idx="12"/>
          </p:nvPr>
        </p:nvSpPr>
        <p:spPr/>
        <p:txBody>
          <a:bodyPr/>
          <a:lstStyle/>
          <a:p>
            <a:fld id="{9EFCAA85-8796-4B17-9CA3-4CB18724EF60}" type="slidenum">
              <a:rPr lang="en-US" smtClean="0"/>
              <a:t>7</a:t>
            </a:fld>
            <a:endParaRPr lang="en-US"/>
          </a:p>
        </p:txBody>
      </p:sp>
      <p:sp>
        <p:nvSpPr>
          <p:cNvPr id="7" name="TextBox 6">
            <a:extLst>
              <a:ext uri="{FF2B5EF4-FFF2-40B4-BE49-F238E27FC236}">
                <a16:creationId xmlns:a16="http://schemas.microsoft.com/office/drawing/2014/main" id="{1CBE8630-404A-FC7B-07E1-5FA71A23C1BA}"/>
              </a:ext>
            </a:extLst>
          </p:cNvPr>
          <p:cNvSpPr txBox="1"/>
          <p:nvPr/>
        </p:nvSpPr>
        <p:spPr>
          <a:xfrm>
            <a:off x="9419521" y="4987529"/>
            <a:ext cx="2957541" cy="369332"/>
          </a:xfrm>
          <a:prstGeom prst="rect">
            <a:avLst/>
          </a:prstGeom>
          <a:noFill/>
        </p:spPr>
        <p:txBody>
          <a:bodyPr wrap="square">
            <a:spAutoFit/>
          </a:bodyPr>
          <a:lstStyle/>
          <a:p>
            <a:r>
              <a:rPr lang="en-IN">
                <a:hlinkClick r:id="rId2"/>
              </a:rPr>
              <a:t>https://bit.ly/iisc-academics</a:t>
            </a:r>
            <a:r>
              <a:rPr lang="en-IN"/>
              <a:t> </a:t>
            </a:r>
          </a:p>
        </p:txBody>
      </p:sp>
      <p:pic>
        <p:nvPicPr>
          <p:cNvPr id="9" name="Graphic 8">
            <a:extLst>
              <a:ext uri="{FF2B5EF4-FFF2-40B4-BE49-F238E27FC236}">
                <a16:creationId xmlns:a16="http://schemas.microsoft.com/office/drawing/2014/main" id="{B4FF8117-27B2-BA6A-0435-3269CBCC3B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01952" y="2712879"/>
            <a:ext cx="2392680" cy="2392680"/>
          </a:xfrm>
          <a:prstGeom prst="rect">
            <a:avLst/>
          </a:prstGeom>
        </p:spPr>
      </p:pic>
    </p:spTree>
    <p:extLst>
      <p:ext uri="{BB962C8B-B14F-4D97-AF65-F5344CB8AC3E}">
        <p14:creationId xmlns:p14="http://schemas.microsoft.com/office/powerpoint/2010/main" val="3275661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81"/>
            <a:ext cx="10515600" cy="1325563"/>
          </a:xfrm>
        </p:spPr>
        <p:txBody>
          <a:bodyPr/>
          <a:lstStyle/>
          <a:p>
            <a:pPr algn="ctr"/>
            <a:r>
              <a:rPr lang="en-US" b="1">
                <a:solidFill>
                  <a:srgbClr val="00B050"/>
                </a:solidFill>
              </a:rPr>
              <a:t>Some committees</a:t>
            </a:r>
          </a:p>
        </p:txBody>
      </p:sp>
      <p:sp>
        <p:nvSpPr>
          <p:cNvPr id="3" name="Content Placeholder 2"/>
          <p:cNvSpPr>
            <a:spLocks noGrp="1"/>
          </p:cNvSpPr>
          <p:nvPr>
            <p:ph idx="1"/>
          </p:nvPr>
        </p:nvSpPr>
        <p:spPr>
          <a:xfrm>
            <a:off x="374073" y="1246293"/>
            <a:ext cx="11431847" cy="5110057"/>
          </a:xfrm>
        </p:spPr>
        <p:txBody>
          <a:bodyPr vert="horz" lIns="91440" tIns="45720" rIns="91440" bIns="45720" rtlCol="0" anchor="t">
            <a:normAutofit fontScale="92500" lnSpcReduction="10000"/>
          </a:bodyPr>
          <a:lstStyle/>
          <a:p>
            <a:r>
              <a:rPr lang="en-IN" b="1"/>
              <a:t>Research/Project Advisor</a:t>
            </a:r>
            <a:r>
              <a:rPr lang="en-IN"/>
              <a:t>: Advises student on all research and academic matters. Supervises progress. Signs on all documents. </a:t>
            </a:r>
            <a:r>
              <a:rPr lang="en-IN" i="1">
                <a:solidFill>
                  <a:schemeClr val="accent6"/>
                </a:solidFill>
              </a:rPr>
              <a:t>Keep them informed </a:t>
            </a:r>
            <a:r>
              <a:rPr lang="en-IN" i="1" u="sng">
                <a:solidFill>
                  <a:schemeClr val="accent6"/>
                </a:solidFill>
              </a:rPr>
              <a:t>(good &amp; bad)</a:t>
            </a:r>
            <a:r>
              <a:rPr lang="en-IN" i="1">
                <a:solidFill>
                  <a:schemeClr val="accent6"/>
                </a:solidFill>
              </a:rPr>
              <a:t>. </a:t>
            </a:r>
            <a:r>
              <a:rPr lang="en-IN" i="1" u="sng">
                <a:solidFill>
                  <a:schemeClr val="accent6"/>
                </a:solidFill>
              </a:rPr>
              <a:t>Meet definitely at least once a week</a:t>
            </a:r>
            <a:r>
              <a:rPr lang="en-IN" i="1">
                <a:solidFill>
                  <a:schemeClr val="accent6"/>
                </a:solidFill>
              </a:rPr>
              <a:t>. Consult on </a:t>
            </a:r>
            <a:r>
              <a:rPr lang="en-IN" i="1" u="sng">
                <a:solidFill>
                  <a:schemeClr val="accent6"/>
                </a:solidFill>
              </a:rPr>
              <a:t>any and every</a:t>
            </a:r>
            <a:r>
              <a:rPr lang="en-IN" i="1">
                <a:solidFill>
                  <a:schemeClr val="accent6"/>
                </a:solidFill>
              </a:rPr>
              <a:t> decision!</a:t>
            </a:r>
          </a:p>
          <a:p>
            <a:r>
              <a:rPr lang="en-US" b="1"/>
              <a:t>Faculty Advisor</a:t>
            </a:r>
            <a:r>
              <a:rPr lang="en-US"/>
              <a:t>: Assigned for 1-2 terms till Project Advisor assigned to MTech(CDS). </a:t>
            </a:r>
            <a:r>
              <a:rPr lang="en-IN"/>
              <a:t>Signs on all documents. </a:t>
            </a:r>
            <a:r>
              <a:rPr lang="en-IN" i="1">
                <a:solidFill>
                  <a:schemeClr val="accent6"/>
                </a:solidFill>
              </a:rPr>
              <a:t>Keep them informed. Consult each month.</a:t>
            </a:r>
            <a:endParaRPr lang="en-US" i="1">
              <a:solidFill>
                <a:schemeClr val="accent6"/>
              </a:solidFill>
            </a:endParaRPr>
          </a:p>
          <a:p>
            <a:r>
              <a:rPr lang="en-US" b="1"/>
              <a:t>Department Curriculum Committee (DCC)</a:t>
            </a:r>
            <a:r>
              <a:rPr lang="en-US"/>
              <a:t>: Takes care of all academic matters of students at the department. Concerns, issues, etc. that is beyond the Advisor. </a:t>
            </a:r>
          </a:p>
          <a:p>
            <a:r>
              <a:rPr lang="en-US" b="1"/>
              <a:t>Senate Curriculum Committee (SCC)</a:t>
            </a:r>
            <a:r>
              <a:rPr lang="en-US"/>
              <a:t>: Takes care of academic matters at the Institute Level</a:t>
            </a:r>
          </a:p>
          <a:p>
            <a:r>
              <a:rPr lang="en-IN" b="1"/>
              <a:t>Senate Committee on Research </a:t>
            </a:r>
            <a:r>
              <a:rPr lang="en-IN" b="1" err="1"/>
              <a:t>Conferments</a:t>
            </a:r>
            <a:r>
              <a:rPr lang="en-IN" b="1"/>
              <a:t> (SCRC)</a:t>
            </a:r>
            <a:r>
              <a:rPr lang="en-IN"/>
              <a:t>: Makes research candidacy, upgradation, etc. decisions on each student</a:t>
            </a:r>
            <a:endParaRPr lang="en-IN">
              <a:ea typeface="Calibri"/>
              <a:cs typeface="Calibri"/>
            </a:endParaRPr>
          </a:p>
          <a:p>
            <a:r>
              <a:rPr lang="en-IN" b="1"/>
              <a:t>Chairperson (CDS)</a:t>
            </a:r>
            <a:r>
              <a:rPr lang="en-IN"/>
              <a:t>: If you get into trouble… </a:t>
            </a:r>
            <a:r>
              <a:rPr lang="en-IN">
                <a:sym typeface="Wingdings" panose="05000000000000000000" pitchFamily="2" charset="2"/>
              </a:rPr>
              <a:t></a:t>
            </a:r>
            <a:endParaRPr lang="en-IN"/>
          </a:p>
          <a:p>
            <a:r>
              <a:rPr lang="en-IN" b="1"/>
              <a:t>Dean (Academic)</a:t>
            </a:r>
            <a:r>
              <a:rPr lang="en-IN"/>
              <a:t>: If you get into bad trouble…</a:t>
            </a:r>
            <a:r>
              <a:rPr lang="en-IN">
                <a:sym typeface="Wingdings" panose="05000000000000000000" pitchFamily="2" charset="2"/>
              </a:rPr>
              <a:t>  </a:t>
            </a:r>
            <a:endParaRPr lang="en-US"/>
          </a:p>
        </p:txBody>
      </p:sp>
      <p:sp>
        <p:nvSpPr>
          <p:cNvPr id="5" name="Slide Number Placeholder 4"/>
          <p:cNvSpPr>
            <a:spLocks noGrp="1"/>
          </p:cNvSpPr>
          <p:nvPr>
            <p:ph type="sldNum" sz="quarter" idx="12"/>
          </p:nvPr>
        </p:nvSpPr>
        <p:spPr/>
        <p:txBody>
          <a:bodyPr/>
          <a:lstStyle/>
          <a:p>
            <a:fld id="{9EFCAA85-8796-4B17-9CA3-4CB18724EF60}" type="slidenum">
              <a:rPr lang="en-US" smtClean="0"/>
              <a:t>8</a:t>
            </a:fld>
            <a:endParaRPr lang="en-US"/>
          </a:p>
        </p:txBody>
      </p:sp>
    </p:spTree>
    <p:extLst>
      <p:ext uri="{BB962C8B-B14F-4D97-AF65-F5344CB8AC3E}">
        <p14:creationId xmlns:p14="http://schemas.microsoft.com/office/powerpoint/2010/main" val="783625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126C39-C316-BDD2-7B55-5B538B3DFC30}"/>
              </a:ext>
            </a:extLst>
          </p:cNvPr>
          <p:cNvSpPr>
            <a:spLocks noGrp="1"/>
          </p:cNvSpPr>
          <p:nvPr>
            <p:ph type="title"/>
          </p:nvPr>
        </p:nvSpPr>
        <p:spPr>
          <a:xfrm>
            <a:off x="838200" y="16892"/>
            <a:ext cx="10515600" cy="1086798"/>
          </a:xfrm>
        </p:spPr>
        <p:txBody>
          <a:bodyPr/>
          <a:lstStyle/>
          <a:p>
            <a:pPr algn="ctr"/>
            <a:r>
              <a:rPr lang="en-US" b="1">
                <a:solidFill>
                  <a:srgbClr val="00B050"/>
                </a:solidFill>
              </a:rPr>
              <a:t>Department wellness committee</a:t>
            </a:r>
          </a:p>
        </p:txBody>
      </p:sp>
      <p:sp>
        <p:nvSpPr>
          <p:cNvPr id="5" name="Content Placeholder 4">
            <a:extLst>
              <a:ext uri="{FF2B5EF4-FFF2-40B4-BE49-F238E27FC236}">
                <a16:creationId xmlns:a16="http://schemas.microsoft.com/office/drawing/2014/main" id="{06253EB4-A071-0446-D597-D1C34A895E71}"/>
              </a:ext>
            </a:extLst>
          </p:cNvPr>
          <p:cNvSpPr>
            <a:spLocks noGrp="1"/>
          </p:cNvSpPr>
          <p:nvPr>
            <p:ph idx="1"/>
          </p:nvPr>
        </p:nvSpPr>
        <p:spPr>
          <a:xfrm>
            <a:off x="838200" y="1434886"/>
            <a:ext cx="10515600" cy="3414713"/>
          </a:xfrm>
        </p:spPr>
        <p:txBody>
          <a:bodyPr>
            <a:normAutofit/>
          </a:bodyPr>
          <a:lstStyle/>
          <a:p>
            <a:pPr marL="0" indent="0" algn="l">
              <a:buNone/>
            </a:pPr>
            <a:r>
              <a:rPr lang="en-IN" sz="2400" b="0" i="0" u="none" strike="noStrike">
                <a:solidFill>
                  <a:srgbClr val="000000"/>
                </a:solidFill>
                <a:effectLst/>
                <a:latin typeface="Aptos" panose="020B0004020202020204" pitchFamily="34" charset="0"/>
              </a:rPr>
              <a:t>Faculty Members:</a:t>
            </a:r>
            <a:endParaRPr lang="en-IN" sz="1800" b="0" i="0" u="none" strike="noStrike">
              <a:solidFill>
                <a:srgbClr val="000000"/>
              </a:solidFill>
              <a:effectLst/>
              <a:latin typeface="Aptos" panose="020B0004020202020204" pitchFamily="34" charset="0"/>
            </a:endParaRPr>
          </a:p>
          <a:p>
            <a:pPr algn="l"/>
            <a:r>
              <a:rPr lang="en-IN" sz="1800" b="0" i="0" u="none" strike="noStrike">
                <a:solidFill>
                  <a:srgbClr val="000000"/>
                </a:solidFill>
                <a:effectLst/>
                <a:latin typeface="Aptos" panose="020B0004020202020204" pitchFamily="34" charset="0"/>
              </a:rPr>
              <a:t>Prof. </a:t>
            </a:r>
            <a:r>
              <a:rPr lang="en-IN" sz="1800">
                <a:solidFill>
                  <a:srgbClr val="000000"/>
                </a:solidFill>
                <a:latin typeface="Aptos" panose="020B0004020202020204" pitchFamily="34" charset="0"/>
              </a:rPr>
              <a:t>Murugesan</a:t>
            </a:r>
            <a:r>
              <a:rPr lang="en-IN" sz="1800" b="0" i="0" u="none" strike="noStrike">
                <a:solidFill>
                  <a:srgbClr val="000000"/>
                </a:solidFill>
                <a:effectLst/>
                <a:latin typeface="Aptos" panose="020B0004020202020204" pitchFamily="34" charset="0"/>
              </a:rPr>
              <a:t> </a:t>
            </a:r>
            <a:r>
              <a:rPr lang="en-IN" sz="1800" b="0" i="0" u="none" strike="noStrike" err="1">
                <a:solidFill>
                  <a:srgbClr val="000000"/>
                </a:solidFill>
                <a:effectLst/>
                <a:latin typeface="Aptos" panose="020B0004020202020204" pitchFamily="34" charset="0"/>
              </a:rPr>
              <a:t>Venkatapathi</a:t>
            </a:r>
            <a:r>
              <a:rPr lang="en-IN" sz="1800" b="0" i="0" u="none" strike="noStrike">
                <a:solidFill>
                  <a:srgbClr val="000000"/>
                </a:solidFill>
                <a:effectLst/>
                <a:latin typeface="Aptos" panose="020B0004020202020204" pitchFamily="34" charset="0"/>
              </a:rPr>
              <a:t> (Convener) </a:t>
            </a:r>
          </a:p>
          <a:p>
            <a:pPr algn="l"/>
            <a:r>
              <a:rPr lang="en-IN" sz="1800" b="0" i="0" u="none" strike="noStrike">
                <a:solidFill>
                  <a:srgbClr val="000000"/>
                </a:solidFill>
                <a:effectLst/>
                <a:latin typeface="Aptos" panose="020B0004020202020204" pitchFamily="34" charset="0"/>
              </a:rPr>
              <a:t>Dr. Lakshmi J. (Co-convener)</a:t>
            </a:r>
          </a:p>
          <a:p>
            <a:pPr algn="l"/>
            <a:r>
              <a:rPr lang="en-IN" sz="1800" b="0" i="0" u="none" strike="noStrike">
                <a:solidFill>
                  <a:srgbClr val="000000"/>
                </a:solidFill>
                <a:effectLst/>
                <a:latin typeface="Aptos" panose="020B0004020202020204" pitchFamily="34" charset="0"/>
              </a:rPr>
              <a:t>Dr. </a:t>
            </a:r>
            <a:r>
              <a:rPr lang="en-IN" sz="1800" b="0" i="0" u="none" strike="noStrike" err="1">
                <a:solidFill>
                  <a:srgbClr val="000000"/>
                </a:solidFill>
                <a:effectLst/>
                <a:latin typeface="Aptos" panose="020B0004020202020204" pitchFamily="34" charset="0"/>
              </a:rPr>
              <a:t>Vaanathi</a:t>
            </a:r>
            <a:r>
              <a:rPr lang="en-IN" sz="1800" b="0" i="0" u="none" strike="noStrike">
                <a:solidFill>
                  <a:srgbClr val="000000"/>
                </a:solidFill>
                <a:effectLst/>
                <a:latin typeface="Aptos" panose="020B0004020202020204" pitchFamily="34" charset="0"/>
              </a:rPr>
              <a:t> Sundaresan (Member)</a:t>
            </a:r>
          </a:p>
          <a:p>
            <a:pPr algn="l"/>
            <a:r>
              <a:rPr lang="en-IN" sz="1800" b="0" i="0" u="none" strike="noStrike">
                <a:solidFill>
                  <a:srgbClr val="000000"/>
                </a:solidFill>
                <a:effectLst/>
                <a:latin typeface="Aptos" panose="020B0004020202020204" pitchFamily="34" charset="0"/>
              </a:rPr>
              <a:t>Dr. Danish Pruthi (Member)</a:t>
            </a:r>
            <a:br>
              <a:rPr lang="en-IN" sz="1800" b="0" i="0" u="none" strike="noStrike">
                <a:solidFill>
                  <a:srgbClr val="000000"/>
                </a:solidFill>
                <a:effectLst/>
                <a:latin typeface="Aptos" panose="020B0004020202020204" pitchFamily="34" charset="0"/>
              </a:rPr>
            </a:br>
            <a:endParaRPr lang="en-IN" sz="1800" b="0" i="0" u="none" strike="noStrike">
              <a:solidFill>
                <a:srgbClr val="000000"/>
              </a:solidFill>
              <a:effectLst/>
              <a:latin typeface="Aptos" panose="020B0004020202020204" pitchFamily="34" charset="0"/>
            </a:endParaRPr>
          </a:p>
          <a:p>
            <a:pPr marL="0" indent="0" algn="l">
              <a:buNone/>
            </a:pPr>
            <a:r>
              <a:rPr lang="en-IN" sz="2400" b="0" i="0" u="none" strike="noStrike">
                <a:solidFill>
                  <a:srgbClr val="000000"/>
                </a:solidFill>
                <a:effectLst/>
                <a:latin typeface="Aptos" panose="020B0004020202020204" pitchFamily="34" charset="0"/>
              </a:rPr>
              <a:t>Student Members:</a:t>
            </a:r>
            <a:endParaRPr lang="en-IN" sz="1800" b="0" i="0" u="none" strike="noStrike">
              <a:solidFill>
                <a:srgbClr val="000000"/>
              </a:solidFill>
              <a:effectLst/>
              <a:latin typeface="Aptos" panose="020B0004020202020204" pitchFamily="34" charset="0"/>
            </a:endParaRPr>
          </a:p>
          <a:p>
            <a:pPr algn="l"/>
            <a:r>
              <a:rPr lang="en-IN" sz="1800" b="0" i="0" u="none" strike="noStrike">
                <a:solidFill>
                  <a:srgbClr val="000000"/>
                </a:solidFill>
                <a:effectLst/>
                <a:latin typeface="Aptos" panose="020B0004020202020204" pitchFamily="34" charset="0"/>
              </a:rPr>
              <a:t>Gourab Panigrahi (MATRIX Lab)</a:t>
            </a:r>
          </a:p>
          <a:p>
            <a:pPr algn="l"/>
            <a:r>
              <a:rPr lang="en-IN" sz="1800" b="0" i="0" u="none" strike="noStrike" err="1">
                <a:solidFill>
                  <a:srgbClr val="000000"/>
                </a:solidFill>
                <a:effectLst/>
                <a:latin typeface="Aptos" panose="020B0004020202020204" pitchFamily="34" charset="0"/>
              </a:rPr>
              <a:t>Roopkatha</a:t>
            </a:r>
            <a:r>
              <a:rPr lang="en-IN" sz="1800" b="0" i="0" u="none" strike="noStrike">
                <a:solidFill>
                  <a:srgbClr val="000000"/>
                </a:solidFill>
                <a:effectLst/>
                <a:latin typeface="Aptos" panose="020B0004020202020204" pitchFamily="34" charset="0"/>
              </a:rPr>
              <a:t> Banerjee (DREAM Lab)</a:t>
            </a:r>
            <a:endParaRPr lang="en-US"/>
          </a:p>
        </p:txBody>
      </p:sp>
      <p:sp>
        <p:nvSpPr>
          <p:cNvPr id="7" name="TextBox 6">
            <a:extLst>
              <a:ext uri="{FF2B5EF4-FFF2-40B4-BE49-F238E27FC236}">
                <a16:creationId xmlns:a16="http://schemas.microsoft.com/office/drawing/2014/main" id="{831D4065-657C-3A8E-B52C-297EB0548780}"/>
              </a:ext>
            </a:extLst>
          </p:cNvPr>
          <p:cNvSpPr txBox="1"/>
          <p:nvPr/>
        </p:nvSpPr>
        <p:spPr>
          <a:xfrm>
            <a:off x="838200" y="5893872"/>
            <a:ext cx="6100762" cy="369332"/>
          </a:xfrm>
          <a:prstGeom prst="rect">
            <a:avLst/>
          </a:prstGeom>
          <a:noFill/>
        </p:spPr>
        <p:txBody>
          <a:bodyPr wrap="square">
            <a:spAutoFit/>
          </a:bodyPr>
          <a:lstStyle/>
          <a:p>
            <a:r>
              <a:rPr lang="en-US"/>
              <a:t>More information available at: https://</a:t>
            </a:r>
            <a:r>
              <a:rPr lang="en-US" err="1"/>
              <a:t>wellness.iisc.ac.in</a:t>
            </a:r>
            <a:endParaRPr lang="en-US"/>
          </a:p>
        </p:txBody>
      </p:sp>
      <p:sp>
        <p:nvSpPr>
          <p:cNvPr id="8" name="TextBox 7">
            <a:extLst>
              <a:ext uri="{FF2B5EF4-FFF2-40B4-BE49-F238E27FC236}">
                <a16:creationId xmlns:a16="http://schemas.microsoft.com/office/drawing/2014/main" id="{5A8016A4-7011-FE6C-E88B-7DCB6A1E85EA}"/>
              </a:ext>
            </a:extLst>
          </p:cNvPr>
          <p:cNvSpPr txBox="1"/>
          <p:nvPr/>
        </p:nvSpPr>
        <p:spPr>
          <a:xfrm>
            <a:off x="838200" y="5088364"/>
            <a:ext cx="11049000" cy="646331"/>
          </a:xfrm>
          <a:prstGeom prst="rect">
            <a:avLst/>
          </a:prstGeom>
          <a:noFill/>
        </p:spPr>
        <p:txBody>
          <a:bodyPr wrap="square">
            <a:spAutoFit/>
          </a:bodyPr>
          <a:lstStyle/>
          <a:p>
            <a:r>
              <a:rPr lang="en-US"/>
              <a:t>Contact at Institute Wellness Centre: B.G. Shridhar (</a:t>
            </a:r>
            <a:r>
              <a:rPr lang="en-US">
                <a:hlinkClick r:id="rId2"/>
              </a:rPr>
              <a:t>shridharbg@iisc.ac.in</a:t>
            </a:r>
            <a:r>
              <a:rPr lang="en-US"/>
              <a:t>), </a:t>
            </a:r>
            <a:r>
              <a:rPr lang="en-US" err="1"/>
              <a:t>M.S.Savitha</a:t>
            </a:r>
            <a:r>
              <a:rPr lang="en-US"/>
              <a:t> (</a:t>
            </a:r>
            <a:r>
              <a:rPr lang="en-US">
                <a:hlinkClick r:id="rId3"/>
              </a:rPr>
              <a:t>savithams@iisc.ac.in</a:t>
            </a:r>
            <a:r>
              <a:rPr lang="en-US"/>
              <a:t>), Consulting Psychologists, IISc Wellness Centre </a:t>
            </a:r>
          </a:p>
        </p:txBody>
      </p:sp>
      <p:pic>
        <p:nvPicPr>
          <p:cNvPr id="9" name="Picture 8">
            <a:extLst>
              <a:ext uri="{FF2B5EF4-FFF2-40B4-BE49-F238E27FC236}">
                <a16:creationId xmlns:a16="http://schemas.microsoft.com/office/drawing/2014/main" id="{57CD1A85-8D3C-F978-75AC-FA13214B0C35}"/>
              </a:ext>
            </a:extLst>
          </p:cNvPr>
          <p:cNvPicPr>
            <a:picLocks noChangeAspect="1"/>
          </p:cNvPicPr>
          <p:nvPr/>
        </p:nvPicPr>
        <p:blipFill>
          <a:blip r:embed="rId4"/>
          <a:stretch>
            <a:fillRect/>
          </a:stretch>
        </p:blipFill>
        <p:spPr>
          <a:xfrm>
            <a:off x="8034797" y="1690688"/>
            <a:ext cx="3023728" cy="2830940"/>
          </a:xfrm>
          <a:prstGeom prst="rect">
            <a:avLst/>
          </a:prstGeom>
        </p:spPr>
      </p:pic>
    </p:spTree>
    <p:extLst>
      <p:ext uri="{BB962C8B-B14F-4D97-AF65-F5344CB8AC3E}">
        <p14:creationId xmlns:p14="http://schemas.microsoft.com/office/powerpoint/2010/main" val="15737470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32</Slides>
  <Notes>7</Notes>
  <HiddenSlides>2</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CDS-DCC Student Orientation DCC: Department Curriculum Committee  DCC Convenor: Phani Motamarri  DCC Faculty Members: Yogesh Simmhan, Sathish Vadhiyar,  Chirag Jain, Aditya Konduri and Anirban Chakraborty</vt:lpstr>
      <vt:lpstr>Important Academic Details</vt:lpstr>
      <vt:lpstr>PowerPoint Presentation</vt:lpstr>
      <vt:lpstr>Courses@IISc</vt:lpstr>
      <vt:lpstr>Courses@IISc</vt:lpstr>
      <vt:lpstr>PowerPoint Presentation</vt:lpstr>
      <vt:lpstr>Courses@IISc (Aug 2026 Term)</vt:lpstr>
      <vt:lpstr>Some committees</vt:lpstr>
      <vt:lpstr>Department wellness committee</vt:lpstr>
      <vt:lpstr>PowerPoint Presentation</vt:lpstr>
      <vt:lpstr>PowerPoint Presentation</vt:lpstr>
      <vt:lpstr>PowerPoint Presentation</vt:lpstr>
      <vt:lpstr>Typical CDS Course Plan for Research Students</vt:lpstr>
      <vt:lpstr>PowerPoint Presentation</vt:lpstr>
      <vt:lpstr>M.Tech. (CDS) Course Structure </vt:lpstr>
      <vt:lpstr>Credit Load (Mtech-Course)</vt:lpstr>
      <vt:lpstr>M.Tech. (CDS) Project Advisor</vt:lpstr>
      <vt:lpstr>Course Registration http://sap.iisc.ac.in (IISc Network/VPN Only)</vt:lpstr>
      <vt:lpstr>General Guidelines</vt:lpstr>
      <vt:lpstr>Q&amp;A</vt:lpstr>
      <vt:lpstr>IISc &amp; Research</vt:lpstr>
      <vt:lpstr>Indian Institute of Science</vt:lpstr>
      <vt:lpstr>Legacy of Excellence in Science &amp; Technology</vt:lpstr>
      <vt:lpstr>Indian Institute of Science</vt:lpstr>
      <vt:lpstr>IISc at a Glance</vt:lpstr>
      <vt:lpstr>Supercomputing Facility</vt:lpstr>
      <vt:lpstr>IISc and Gaganyaan Mission</vt:lpstr>
      <vt:lpstr>Upgradation to PhD </vt:lpstr>
      <vt:lpstr>Continuation to PhD</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CDS DCC Student Orientation</dc:title>
  <dc:creator>Phani Motamarri</dc:creator>
  <cp:revision>1</cp:revision>
  <dcterms:created xsi:type="dcterms:W3CDTF">2023-07-26T13:08:50Z</dcterms:created>
  <dcterms:modified xsi:type="dcterms:W3CDTF">2026-07-31T10:46:48Z</dcterms:modified>
</cp:coreProperties>
</file>