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17"/>
  </p:notesMasterIdLst>
  <p:sldIdLst>
    <p:sldId id="256" r:id="rId3"/>
    <p:sldId id="257" r:id="rId4"/>
    <p:sldId id="258" r:id="rId5"/>
    <p:sldId id="259" r:id="rId6"/>
    <p:sldId id="260" r:id="rId7"/>
    <p:sldId id="261" r:id="rId8"/>
    <p:sldId id="262" r:id="rId9"/>
    <p:sldId id="263" r:id="rId10"/>
    <p:sldId id="264" r:id="rId11"/>
    <p:sldId id="265" r:id="rId12"/>
    <p:sldId id="271" r:id="rId13"/>
    <p:sldId id="270" r:id="rId14"/>
    <p:sldId id="268" r:id="rId15"/>
    <p:sldId id="269"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094" autoAdjust="0"/>
    <p:restoredTop sz="94694"/>
  </p:normalViewPr>
  <p:slideViewPr>
    <p:cSldViewPr snapToGrid="0">
      <p:cViewPr varScale="1">
        <p:scale>
          <a:sx n="161" d="100"/>
          <a:sy n="161" d="100"/>
        </p:scale>
        <p:origin x="113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240070183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240070183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23d77ae2d4_2_1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g23d77ae2d4_2_1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24ac72c8d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9" name="Google Shape;199;g24ac72c8d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24ac72c8db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24ac72c8d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23d77ae2d4_2_7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g23d77ae2d4_2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23d77ae2d4_2_8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g23d77ae2d4_2_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3d77ae2d4_2_9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g23d77ae2d4_2_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23d77ae2d4_2_9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g23d77ae2d4_2_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23d77ae2d4_2_10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g23d77ae2d4_2_1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23d77ae2d4_2_1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g23d77ae2d4_2_1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23d77ae2d4_2_1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g23d77ae2d4_2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23d77ae2d4_2_12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g23d77ae2d4_2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6"/>
        <p:cNvGrpSpPr/>
        <p:nvPr/>
      </p:nvGrpSpPr>
      <p:grpSpPr>
        <a:xfrm>
          <a:off x="0" y="0"/>
          <a:ext cx="0" cy="0"/>
          <a:chOff x="0" y="0"/>
          <a:chExt cx="0" cy="0"/>
        </a:xfrm>
      </p:grpSpPr>
      <p:sp>
        <p:nvSpPr>
          <p:cNvPr id="57" name="Google Shape;57;p14"/>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8" name="Google Shape;58;p14"/>
          <p:cNvSpPr txBox="1">
            <a:spLocks noGrp="1"/>
          </p:cNvSpPr>
          <p:nvPr>
            <p:ph type="body" idx="1"/>
          </p:nvPr>
        </p:nvSpPr>
        <p:spPr>
          <a:xfrm>
            <a:off x="457200" y="1200150"/>
            <a:ext cx="8229600" cy="3394472"/>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9" name="Google Shape;59;p14"/>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Google Shape;60;p14"/>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1" name="Google Shape;61;p1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2"/>
        <p:cNvGrpSpPr/>
        <p:nvPr/>
      </p:nvGrpSpPr>
      <p:grpSpPr>
        <a:xfrm>
          <a:off x="0" y="0"/>
          <a:ext cx="0" cy="0"/>
          <a:chOff x="0" y="0"/>
          <a:chExt cx="0" cy="0"/>
        </a:xfrm>
      </p:grpSpPr>
      <p:sp>
        <p:nvSpPr>
          <p:cNvPr id="63" name="Google Shape;63;p15"/>
          <p:cNvSpPr txBox="1">
            <a:spLocks noGrp="1"/>
          </p:cNvSpPr>
          <p:nvPr>
            <p:ph type="ctrTitle"/>
          </p:nvPr>
        </p:nvSpPr>
        <p:spPr>
          <a:xfrm>
            <a:off x="685800" y="1597819"/>
            <a:ext cx="7772400" cy="1102519"/>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64" name="Google Shape;64;p15"/>
          <p:cNvSpPr txBox="1">
            <a:spLocks noGrp="1"/>
          </p:cNvSpPr>
          <p:nvPr>
            <p:ph type="subTitle" idx="1"/>
          </p:nvPr>
        </p:nvSpPr>
        <p:spPr>
          <a:xfrm>
            <a:off x="1371600" y="2914650"/>
            <a:ext cx="6400800" cy="1314450"/>
          </a:xfrm>
          <a:prstGeom prst="rect">
            <a:avLst/>
          </a:prstGeom>
          <a:noFill/>
          <a:ln>
            <a:noFill/>
          </a:ln>
        </p:spPr>
        <p:txBody>
          <a:bodyPr spcFirstLastPara="1" wrap="square" lIns="91425" tIns="91425" rIns="91425" bIns="91425" anchor="t" anchorCtr="0">
            <a:noAutofit/>
          </a:bodyPr>
          <a:lstStyle>
            <a:lvl1pPr marL="0" marR="0" lvl="0" indent="0" algn="ctr" rtl="0">
              <a:spcBef>
                <a:spcPts val="640"/>
              </a:spcBef>
              <a:spcAft>
                <a:spcPts val="0"/>
              </a:spcAft>
              <a:buClr>
                <a:srgbClr val="888888"/>
              </a:buClr>
              <a:buSzPts val="3200"/>
              <a:buFont typeface="Arial"/>
              <a:buNone/>
              <a:defRPr sz="3200" b="0" i="0" u="none" strike="noStrike" cap="none">
                <a:solidFill>
                  <a:srgbClr val="888888"/>
                </a:solidFill>
                <a:latin typeface="Calibri"/>
                <a:ea typeface="Calibri"/>
                <a:cs typeface="Calibri"/>
                <a:sym typeface="Calibri"/>
              </a:defRPr>
            </a:lvl1pPr>
            <a:lvl2pPr marL="457200" marR="0" lvl="1" indent="0" algn="ctr" rtl="0">
              <a:spcBef>
                <a:spcPts val="560"/>
              </a:spcBef>
              <a:spcAft>
                <a:spcPts val="0"/>
              </a:spcAft>
              <a:buClr>
                <a:srgbClr val="888888"/>
              </a:buClr>
              <a:buSzPts val="2800"/>
              <a:buFont typeface="Arial"/>
              <a:buNone/>
              <a:defRPr sz="2800" b="0" i="0" u="none" strike="noStrike" cap="none">
                <a:solidFill>
                  <a:srgbClr val="888888"/>
                </a:solidFill>
                <a:latin typeface="Calibri"/>
                <a:ea typeface="Calibri"/>
                <a:cs typeface="Calibri"/>
                <a:sym typeface="Calibri"/>
              </a:defRPr>
            </a:lvl2pPr>
            <a:lvl3pPr marL="914400" marR="0" lvl="2" indent="0" algn="ctr" rtl="0">
              <a:spcBef>
                <a:spcPts val="480"/>
              </a:spcBef>
              <a:spcAft>
                <a:spcPts val="0"/>
              </a:spcAft>
              <a:buClr>
                <a:srgbClr val="888888"/>
              </a:buClr>
              <a:buSzPts val="2400"/>
              <a:buFont typeface="Arial"/>
              <a:buNone/>
              <a:defRPr sz="2400" b="0" i="0" u="none" strike="noStrike" cap="none">
                <a:solidFill>
                  <a:srgbClr val="888888"/>
                </a:solidFill>
                <a:latin typeface="Calibri"/>
                <a:ea typeface="Calibri"/>
                <a:cs typeface="Calibri"/>
                <a:sym typeface="Calibri"/>
              </a:defRPr>
            </a:lvl3pPr>
            <a:lvl4pPr marL="1371600" marR="0" lvl="3"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4pPr>
            <a:lvl5pPr marL="1828800" marR="0" lvl="4"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5pPr>
            <a:lvl6pPr marL="2286000" marR="0" lvl="5"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65" name="Google Shape;65;p15"/>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6" name="Google Shape;66;p15"/>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7" name="Google Shape;67;p15"/>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722313" y="3305175"/>
            <a:ext cx="7772400" cy="1021556"/>
          </a:xfrm>
          <a:prstGeom prst="rect">
            <a:avLst/>
          </a:prstGeom>
          <a:noFill/>
          <a:ln>
            <a:noFill/>
          </a:ln>
        </p:spPr>
        <p:txBody>
          <a:bodyPr spcFirstLastPara="1" wrap="square" lIns="91425" tIns="91425" rIns="91425" bIns="91425" anchor="t" anchorCtr="0">
            <a:noAutofit/>
          </a:bodyPr>
          <a:lstStyle>
            <a:lvl1pPr marL="0" marR="0" lvl="0" indent="0" algn="l" rtl="0">
              <a:spcBef>
                <a:spcPts val="0"/>
              </a:spcBef>
              <a:spcAft>
                <a:spcPts val="0"/>
              </a:spcAft>
              <a:buClr>
                <a:schemeClr val="dk1"/>
              </a:buClr>
              <a:buSzPts val="1400"/>
              <a:buFont typeface="Calibri"/>
              <a:buNone/>
              <a:defRPr sz="40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0" name="Google Shape;70;p16"/>
          <p:cNvSpPr txBox="1">
            <a:spLocks noGrp="1"/>
          </p:cNvSpPr>
          <p:nvPr>
            <p:ph type="body" idx="1"/>
          </p:nvPr>
        </p:nvSpPr>
        <p:spPr>
          <a:xfrm>
            <a:off x="722313" y="2180035"/>
            <a:ext cx="7772400" cy="1125140"/>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00"/>
              </a:spcBef>
              <a:spcAft>
                <a:spcPts val="0"/>
              </a:spcAft>
              <a:buClr>
                <a:srgbClr val="888888"/>
              </a:buClr>
              <a:buSzPts val="3200"/>
              <a:buFont typeface="Arial"/>
              <a:buNone/>
              <a:defRPr sz="2000" b="0" i="0" u="none" strike="noStrike" cap="none">
                <a:solidFill>
                  <a:srgbClr val="888888"/>
                </a:solidFill>
                <a:latin typeface="Calibri"/>
                <a:ea typeface="Calibri"/>
                <a:cs typeface="Calibri"/>
                <a:sym typeface="Calibri"/>
              </a:defRPr>
            </a:lvl1pPr>
            <a:lvl2pPr marL="914400" marR="0" lvl="1" indent="-228600" algn="l" rtl="0">
              <a:spcBef>
                <a:spcPts val="360"/>
              </a:spcBef>
              <a:spcAft>
                <a:spcPts val="0"/>
              </a:spcAft>
              <a:buClr>
                <a:srgbClr val="888888"/>
              </a:buClr>
              <a:buSzPts val="2800"/>
              <a:buFont typeface="Arial"/>
              <a:buNone/>
              <a:defRPr sz="1800" b="0" i="0" u="none" strike="noStrike" cap="none">
                <a:solidFill>
                  <a:srgbClr val="888888"/>
                </a:solidFill>
                <a:latin typeface="Calibri"/>
                <a:ea typeface="Calibri"/>
                <a:cs typeface="Calibri"/>
                <a:sym typeface="Calibri"/>
              </a:defRPr>
            </a:lvl2pPr>
            <a:lvl3pPr marL="1371600" marR="0" lvl="2" indent="-228600" algn="l" rtl="0">
              <a:spcBef>
                <a:spcPts val="320"/>
              </a:spcBef>
              <a:spcAft>
                <a:spcPts val="0"/>
              </a:spcAft>
              <a:buClr>
                <a:srgbClr val="888888"/>
              </a:buClr>
              <a:buSzPts val="2400"/>
              <a:buFont typeface="Arial"/>
              <a:buNone/>
              <a:defRPr sz="1600" b="0" i="0" u="none" strike="noStrike" cap="none">
                <a:solidFill>
                  <a:srgbClr val="888888"/>
                </a:solidFill>
                <a:latin typeface="Calibri"/>
                <a:ea typeface="Calibri"/>
                <a:cs typeface="Calibri"/>
                <a:sym typeface="Calibri"/>
              </a:defRPr>
            </a:lvl3pPr>
            <a:lvl4pPr marL="1828800" marR="0" lvl="3"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4pPr>
            <a:lvl5pPr marL="2286000" marR="0" lvl="4"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5pPr>
            <a:lvl6pPr marL="2743200" marR="0" lvl="5"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6pPr>
            <a:lvl7pPr marL="3200400" marR="0" lvl="6"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7pPr>
            <a:lvl8pPr marL="3657600" marR="0" lvl="7"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8pPr>
            <a:lvl9pPr marL="4114800" marR="0" lvl="8" indent="-228600" algn="l" rtl="0">
              <a:spcBef>
                <a:spcPts val="280"/>
              </a:spcBef>
              <a:spcAft>
                <a:spcPts val="0"/>
              </a:spcAft>
              <a:buClr>
                <a:srgbClr val="888888"/>
              </a:buClr>
              <a:buSzPts val="2000"/>
              <a:buFont typeface="Arial"/>
              <a:buNone/>
              <a:defRPr sz="1400" b="0" i="0" u="none" strike="noStrike" cap="none">
                <a:solidFill>
                  <a:srgbClr val="888888"/>
                </a:solidFill>
                <a:latin typeface="Calibri"/>
                <a:ea typeface="Calibri"/>
                <a:cs typeface="Calibri"/>
                <a:sym typeface="Calibri"/>
              </a:defRPr>
            </a:lvl9pPr>
          </a:lstStyle>
          <a:p>
            <a:endParaRPr/>
          </a:p>
        </p:txBody>
      </p:sp>
      <p:sp>
        <p:nvSpPr>
          <p:cNvPr id="71" name="Google Shape;71;p16"/>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2" name="Google Shape;72;p16"/>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3" name="Google Shape;73;p16"/>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4"/>
        <p:cNvGrpSpPr/>
        <p:nvPr/>
      </p:nvGrpSpPr>
      <p:grpSpPr>
        <a:xfrm>
          <a:off x="0" y="0"/>
          <a:ext cx="0" cy="0"/>
          <a:chOff x="0" y="0"/>
          <a:chExt cx="0" cy="0"/>
        </a:xfrm>
      </p:grpSpPr>
      <p:sp>
        <p:nvSpPr>
          <p:cNvPr id="75" name="Google Shape;75;p17"/>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76" name="Google Shape;76;p17"/>
          <p:cNvSpPr txBox="1">
            <a:spLocks noGrp="1"/>
          </p:cNvSpPr>
          <p:nvPr>
            <p:ph type="body" idx="1"/>
          </p:nvPr>
        </p:nvSpPr>
        <p:spPr>
          <a:xfrm>
            <a:off x="457200" y="1200150"/>
            <a:ext cx="4038600" cy="3394472"/>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7" name="Google Shape;77;p17"/>
          <p:cNvSpPr txBox="1">
            <a:spLocks noGrp="1"/>
          </p:cNvSpPr>
          <p:nvPr>
            <p:ph type="body" idx="2"/>
          </p:nvPr>
        </p:nvSpPr>
        <p:spPr>
          <a:xfrm>
            <a:off x="4648200" y="1200150"/>
            <a:ext cx="4038600" cy="3394472"/>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8" name="Google Shape;78;p17"/>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9" name="Google Shape;79;p17"/>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0" name="Google Shape;80;p17"/>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1"/>
        <p:cNvGrpSpPr/>
        <p:nvPr/>
      </p:nvGrpSpPr>
      <p:grpSpPr>
        <a:xfrm>
          <a:off x="0" y="0"/>
          <a:ext cx="0" cy="0"/>
          <a:chOff x="0" y="0"/>
          <a:chExt cx="0" cy="0"/>
        </a:xfrm>
      </p:grpSpPr>
      <p:sp>
        <p:nvSpPr>
          <p:cNvPr id="82" name="Google Shape;82;p18"/>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83" name="Google Shape;83;p18"/>
          <p:cNvSpPr txBox="1">
            <a:spLocks noGrp="1"/>
          </p:cNvSpPr>
          <p:nvPr>
            <p:ph type="body" idx="1"/>
          </p:nvPr>
        </p:nvSpPr>
        <p:spPr>
          <a:xfrm>
            <a:off x="457200" y="1151335"/>
            <a:ext cx="4040188" cy="479822"/>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32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8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24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4" name="Google Shape;84;p18"/>
          <p:cNvSpPr txBox="1">
            <a:spLocks noGrp="1"/>
          </p:cNvSpPr>
          <p:nvPr>
            <p:ph type="body" idx="2"/>
          </p:nvPr>
        </p:nvSpPr>
        <p:spPr>
          <a:xfrm>
            <a:off x="457200" y="1631156"/>
            <a:ext cx="4040188" cy="2963466"/>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5" name="Google Shape;85;p18"/>
          <p:cNvSpPr txBox="1">
            <a:spLocks noGrp="1"/>
          </p:cNvSpPr>
          <p:nvPr>
            <p:ph type="body" idx="3"/>
          </p:nvPr>
        </p:nvSpPr>
        <p:spPr>
          <a:xfrm>
            <a:off x="4645025" y="1151335"/>
            <a:ext cx="4041775" cy="479822"/>
          </a:xfrm>
          <a:prstGeom prst="rect">
            <a:avLst/>
          </a:prstGeom>
          <a:noFill/>
          <a:ln>
            <a:noFill/>
          </a:ln>
        </p:spPr>
        <p:txBody>
          <a:bodyPr spcFirstLastPara="1" wrap="square" lIns="91425" tIns="91425" rIns="91425" bIns="91425" anchor="b" anchorCtr="0">
            <a:noAutofit/>
          </a:bodyPr>
          <a:lstStyle>
            <a:lvl1pPr marL="457200" marR="0" lvl="0" indent="-228600" algn="l" rtl="0">
              <a:spcBef>
                <a:spcPts val="480"/>
              </a:spcBef>
              <a:spcAft>
                <a:spcPts val="0"/>
              </a:spcAft>
              <a:buClr>
                <a:schemeClr val="dk1"/>
              </a:buClr>
              <a:buSzPts val="3200"/>
              <a:buFont typeface="Arial"/>
              <a:buNone/>
              <a:defRPr sz="2400" b="1" i="0" u="none" strike="noStrike" cap="none">
                <a:solidFill>
                  <a:schemeClr val="dk1"/>
                </a:solidFill>
                <a:latin typeface="Calibri"/>
                <a:ea typeface="Calibri"/>
                <a:cs typeface="Calibri"/>
                <a:sym typeface="Calibri"/>
              </a:defRPr>
            </a:lvl1pPr>
            <a:lvl2pPr marL="914400" marR="0" lvl="1" indent="-228600" algn="l" rtl="0">
              <a:spcBef>
                <a:spcPts val="400"/>
              </a:spcBef>
              <a:spcAft>
                <a:spcPts val="0"/>
              </a:spcAft>
              <a:buClr>
                <a:schemeClr val="dk1"/>
              </a:buClr>
              <a:buSzPts val="2800"/>
              <a:buFont typeface="Arial"/>
              <a:buNone/>
              <a:defRPr sz="2000" b="1"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Clr>
                <a:schemeClr val="dk1"/>
              </a:buClr>
              <a:buSzPts val="2400"/>
              <a:buFont typeface="Arial"/>
              <a:buNone/>
              <a:defRPr sz="1800" b="1" i="0" u="none" strike="noStrike" cap="none">
                <a:solidFill>
                  <a:schemeClr val="dk1"/>
                </a:solidFill>
                <a:latin typeface="Calibri"/>
                <a:ea typeface="Calibri"/>
                <a:cs typeface="Calibri"/>
                <a:sym typeface="Calibri"/>
              </a:defRPr>
            </a:lvl3pPr>
            <a:lvl4pPr marL="1828800" marR="0" lvl="3"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4pPr>
            <a:lvl5pPr marL="2286000" marR="0" lvl="4"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5pPr>
            <a:lvl6pPr marL="2743200" marR="0" lvl="5"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spcBef>
                <a:spcPts val="320"/>
              </a:spcBef>
              <a:spcAft>
                <a:spcPts val="0"/>
              </a:spcAft>
              <a:buClr>
                <a:schemeClr val="dk1"/>
              </a:buClr>
              <a:buSzPts val="20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6" name="Google Shape;86;p18"/>
          <p:cNvSpPr txBox="1">
            <a:spLocks noGrp="1"/>
          </p:cNvSpPr>
          <p:nvPr>
            <p:ph type="body" idx="4"/>
          </p:nvPr>
        </p:nvSpPr>
        <p:spPr>
          <a:xfrm>
            <a:off x="4645025" y="1631156"/>
            <a:ext cx="4041775" cy="2963466"/>
          </a:xfrm>
          <a:prstGeom prst="rect">
            <a:avLst/>
          </a:prstGeom>
          <a:noFill/>
          <a:ln>
            <a:noFill/>
          </a:ln>
        </p:spPr>
        <p:txBody>
          <a:bodyPr spcFirstLastPara="1" wrap="square" lIns="91425" tIns="91425" rIns="91425" bIns="91425" anchor="t" anchorCtr="0">
            <a:noAutofit/>
          </a:bodyPr>
          <a:lstStyle>
            <a:lvl1pPr marL="457200" marR="0" lvl="0"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4pPr>
            <a:lvl5pPr marL="2286000" marR="0" lvl="4"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5pPr>
            <a:lvl6pPr marL="2743200" marR="0" lvl="5"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6pPr>
            <a:lvl7pPr marL="3200400" marR="0" lvl="6"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7pPr>
            <a:lvl8pPr marL="3657600" marR="0" lvl="7"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8pPr>
            <a:lvl9pPr marL="4114800" marR="0" lvl="8" indent="-330200" algn="l" rtl="0">
              <a:spcBef>
                <a:spcPts val="32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9pPr>
          </a:lstStyle>
          <a:p>
            <a:endParaRPr/>
          </a:p>
        </p:txBody>
      </p:sp>
      <p:sp>
        <p:nvSpPr>
          <p:cNvPr id="87" name="Google Shape;87;p18"/>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8" name="Google Shape;88;p18"/>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9" name="Google Shape;89;p18"/>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92" name="Google Shape;92;p19"/>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3" name="Google Shape;93;p19"/>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4" name="Google Shape;94;p19"/>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5"/>
        <p:cNvGrpSpPr/>
        <p:nvPr/>
      </p:nvGrpSpPr>
      <p:grpSpPr>
        <a:xfrm>
          <a:off x="0" y="0"/>
          <a:ext cx="0" cy="0"/>
          <a:chOff x="0" y="0"/>
          <a:chExt cx="0" cy="0"/>
        </a:xfrm>
      </p:grpSpPr>
      <p:sp>
        <p:nvSpPr>
          <p:cNvPr id="96" name="Google Shape;96;p20"/>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7" name="Google Shape;97;p20"/>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8" name="Google Shape;98;p20"/>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457200" y="204788"/>
            <a:ext cx="3008313" cy="871537"/>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Clr>
                <a:schemeClr val="dk1"/>
              </a:buClr>
              <a:buSzPts val="1400"/>
              <a:buFont typeface="Calibri"/>
              <a:buNone/>
              <a:defRPr sz="20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01" name="Google Shape;101;p21"/>
          <p:cNvSpPr txBox="1">
            <a:spLocks noGrp="1"/>
          </p:cNvSpPr>
          <p:nvPr>
            <p:ph type="body" idx="1"/>
          </p:nvPr>
        </p:nvSpPr>
        <p:spPr>
          <a:xfrm>
            <a:off x="3575050" y="204788"/>
            <a:ext cx="5111750" cy="4389835"/>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02" name="Google Shape;102;p21"/>
          <p:cNvSpPr txBox="1">
            <a:spLocks noGrp="1"/>
          </p:cNvSpPr>
          <p:nvPr>
            <p:ph type="body" idx="2"/>
          </p:nvPr>
        </p:nvSpPr>
        <p:spPr>
          <a:xfrm>
            <a:off x="457200" y="1076325"/>
            <a:ext cx="3008313" cy="3518297"/>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32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28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24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03" name="Google Shape;103;p21"/>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4" name="Google Shape;104;p21"/>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5" name="Google Shape;105;p21"/>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1792288" y="3600450"/>
            <a:ext cx="5486400" cy="425053"/>
          </a:xfrm>
          <a:prstGeom prst="rect">
            <a:avLst/>
          </a:prstGeom>
          <a:noFill/>
          <a:ln>
            <a:noFill/>
          </a:ln>
        </p:spPr>
        <p:txBody>
          <a:bodyPr spcFirstLastPara="1" wrap="square" lIns="91425" tIns="91425" rIns="91425" bIns="91425" anchor="b" anchorCtr="0">
            <a:noAutofit/>
          </a:bodyPr>
          <a:lstStyle>
            <a:lvl1pPr marL="0" marR="0" lvl="0" indent="0" algn="l" rtl="0">
              <a:spcBef>
                <a:spcPts val="0"/>
              </a:spcBef>
              <a:spcAft>
                <a:spcPts val="0"/>
              </a:spcAft>
              <a:buClr>
                <a:schemeClr val="dk1"/>
              </a:buClr>
              <a:buSzPts val="1400"/>
              <a:buFont typeface="Calibri"/>
              <a:buNone/>
              <a:defRPr sz="2000" b="1"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08" name="Google Shape;108;p22"/>
          <p:cNvSpPr>
            <a:spLocks noGrp="1"/>
          </p:cNvSpPr>
          <p:nvPr>
            <p:ph type="pic" idx="2"/>
          </p:nvPr>
        </p:nvSpPr>
        <p:spPr>
          <a:xfrm>
            <a:off x="1792288" y="459581"/>
            <a:ext cx="5486400" cy="3086100"/>
          </a:xfrm>
          <a:prstGeom prst="rect">
            <a:avLst/>
          </a:prstGeom>
          <a:noFill/>
          <a:ln>
            <a:noFill/>
          </a:ln>
        </p:spPr>
        <p:txBody>
          <a:bodyPr spcFirstLastPara="1" wrap="square" lIns="91425" tIns="91425" rIns="91425" bIns="91425" anchor="t" anchorCtr="0">
            <a:noAutofit/>
          </a:bodyPr>
          <a:lstStyle>
            <a:lvl1pPr marL="0" marR="0" lvl="0" indent="0" algn="l" rtl="0">
              <a:spcBef>
                <a:spcPts val="640"/>
              </a:spcBef>
              <a:spcAft>
                <a:spcPts val="0"/>
              </a:spcAft>
              <a:buClr>
                <a:schemeClr val="dk1"/>
              </a:buClr>
              <a:buSzPts val="1400"/>
              <a:buFont typeface="Arial"/>
              <a:buNone/>
              <a:defRPr sz="3200" b="0" i="0" u="none" strike="noStrike" cap="none">
                <a:solidFill>
                  <a:schemeClr val="dk1"/>
                </a:solidFill>
                <a:latin typeface="Calibri"/>
                <a:ea typeface="Calibri"/>
                <a:cs typeface="Calibri"/>
                <a:sym typeface="Calibri"/>
              </a:defRPr>
            </a:lvl1pPr>
            <a:lvl2pPr marL="457200" marR="0" lvl="1" indent="0" algn="l" rtl="0">
              <a:spcBef>
                <a:spcPts val="560"/>
              </a:spcBef>
              <a:spcAft>
                <a:spcPts val="0"/>
              </a:spcAft>
              <a:buClr>
                <a:schemeClr val="dk1"/>
              </a:buClr>
              <a:buSzPts val="1400"/>
              <a:buFont typeface="Arial"/>
              <a:buNone/>
              <a:defRPr sz="2800" b="0" i="0" u="none" strike="noStrike" cap="none">
                <a:solidFill>
                  <a:schemeClr val="dk1"/>
                </a:solidFill>
                <a:latin typeface="Calibri"/>
                <a:ea typeface="Calibri"/>
                <a:cs typeface="Calibri"/>
                <a:sym typeface="Calibri"/>
              </a:defRPr>
            </a:lvl2pPr>
            <a:lvl3pPr marL="914400" marR="0" lvl="2" indent="0" algn="l" rtl="0">
              <a:spcBef>
                <a:spcPts val="480"/>
              </a:spcBef>
              <a:spcAft>
                <a:spcPts val="0"/>
              </a:spcAft>
              <a:buClr>
                <a:schemeClr val="dk1"/>
              </a:buClr>
              <a:buSzPts val="1400"/>
              <a:buFont typeface="Arial"/>
              <a:buNone/>
              <a:defRPr sz="2400" b="0" i="0" u="none" strike="noStrike" cap="none">
                <a:solidFill>
                  <a:schemeClr val="dk1"/>
                </a:solidFill>
                <a:latin typeface="Calibri"/>
                <a:ea typeface="Calibri"/>
                <a:cs typeface="Calibri"/>
                <a:sym typeface="Calibri"/>
              </a:defRPr>
            </a:lvl3pPr>
            <a:lvl4pPr marL="1371600" marR="0" lvl="3"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4pPr>
            <a:lvl5pPr marL="1828800" marR="0" lvl="4"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5pPr>
            <a:lvl6pPr marL="2286000" marR="0" lvl="5"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6pPr>
            <a:lvl7pPr marL="2743200" marR="0" lvl="6"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7pPr>
            <a:lvl8pPr marL="3200400" marR="0" lvl="7"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8pPr>
            <a:lvl9pPr marL="3657600" marR="0" lvl="8" indent="0" algn="l" rtl="0">
              <a:spcBef>
                <a:spcPts val="400"/>
              </a:spcBef>
              <a:spcAft>
                <a:spcPts val="0"/>
              </a:spcAft>
              <a:buClr>
                <a:schemeClr val="dk1"/>
              </a:buClr>
              <a:buSzPts val="14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09" name="Google Shape;109;p22"/>
          <p:cNvSpPr txBox="1">
            <a:spLocks noGrp="1"/>
          </p:cNvSpPr>
          <p:nvPr>
            <p:ph type="body" idx="1"/>
          </p:nvPr>
        </p:nvSpPr>
        <p:spPr>
          <a:xfrm>
            <a:off x="1792288" y="4025503"/>
            <a:ext cx="5486400" cy="603646"/>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280"/>
              </a:spcBef>
              <a:spcAft>
                <a:spcPts val="0"/>
              </a:spcAft>
              <a:buClr>
                <a:schemeClr val="dk1"/>
              </a:buClr>
              <a:buSzPts val="3200"/>
              <a:buFont typeface="Arial"/>
              <a:buNone/>
              <a:defRPr sz="1400" b="0" i="0" u="none" strike="noStrike" cap="none">
                <a:solidFill>
                  <a:schemeClr val="dk1"/>
                </a:solidFill>
                <a:latin typeface="Calibri"/>
                <a:ea typeface="Calibri"/>
                <a:cs typeface="Calibri"/>
                <a:sym typeface="Calibri"/>
              </a:defRPr>
            </a:lvl1pPr>
            <a:lvl2pPr marL="914400" marR="0" lvl="1" indent="-228600" algn="l" rtl="0">
              <a:spcBef>
                <a:spcPts val="240"/>
              </a:spcBef>
              <a:spcAft>
                <a:spcPts val="0"/>
              </a:spcAft>
              <a:buClr>
                <a:schemeClr val="dk1"/>
              </a:buClr>
              <a:buSzPts val="28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spcBef>
                <a:spcPts val="200"/>
              </a:spcBef>
              <a:spcAft>
                <a:spcPts val="0"/>
              </a:spcAft>
              <a:buClr>
                <a:schemeClr val="dk1"/>
              </a:buClr>
              <a:buSzPts val="2400"/>
              <a:buFont typeface="Arial"/>
              <a:buNone/>
              <a:defRPr sz="1000" b="0" i="0" u="none" strike="noStrike" cap="none">
                <a:solidFill>
                  <a:schemeClr val="dk1"/>
                </a:solidFill>
                <a:latin typeface="Calibri"/>
                <a:ea typeface="Calibri"/>
                <a:cs typeface="Calibri"/>
                <a:sym typeface="Calibri"/>
              </a:defRPr>
            </a:lvl3pPr>
            <a:lvl4pPr marL="1828800" marR="0" lvl="3"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4pPr>
            <a:lvl5pPr marL="2286000" marR="0" lvl="4"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5pPr>
            <a:lvl6pPr marL="2743200" marR="0" lvl="5"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6pPr>
            <a:lvl7pPr marL="3200400" marR="0" lvl="6"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7pPr>
            <a:lvl8pPr marL="3657600" marR="0" lvl="7"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8pPr>
            <a:lvl9pPr marL="4114800" marR="0" lvl="8" indent="-228600" algn="l" rtl="0">
              <a:spcBef>
                <a:spcPts val="180"/>
              </a:spcBef>
              <a:spcAft>
                <a:spcPts val="0"/>
              </a:spcAft>
              <a:buClr>
                <a:schemeClr val="dk1"/>
              </a:buClr>
              <a:buSzPts val="2000"/>
              <a:buFont typeface="Arial"/>
              <a:buNone/>
              <a:defRPr sz="900" b="0" i="0" u="none" strike="noStrike" cap="none">
                <a:solidFill>
                  <a:schemeClr val="dk1"/>
                </a:solidFill>
                <a:latin typeface="Calibri"/>
                <a:ea typeface="Calibri"/>
                <a:cs typeface="Calibri"/>
                <a:sym typeface="Calibri"/>
              </a:defRPr>
            </a:lvl9pPr>
          </a:lstStyle>
          <a:p>
            <a:endParaRPr/>
          </a:p>
        </p:txBody>
      </p:sp>
      <p:sp>
        <p:nvSpPr>
          <p:cNvPr id="110" name="Google Shape;110;p22"/>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1" name="Google Shape;111;p22"/>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2" name="Google Shape;112;p22"/>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15" name="Google Shape;115;p23"/>
          <p:cNvSpPr txBox="1">
            <a:spLocks noGrp="1"/>
          </p:cNvSpPr>
          <p:nvPr>
            <p:ph type="body" idx="1"/>
          </p:nvPr>
        </p:nvSpPr>
        <p:spPr>
          <a:xfrm rot="5400000">
            <a:off x="2874764" y="-1217414"/>
            <a:ext cx="3394472" cy="82296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6" name="Google Shape;116;p23"/>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7" name="Google Shape;117;p23"/>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8" name="Google Shape;118;p2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5463778" y="1371600"/>
            <a:ext cx="4388644" cy="20574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121" name="Google Shape;121;p24"/>
          <p:cNvSpPr txBox="1">
            <a:spLocks noGrp="1"/>
          </p:cNvSpPr>
          <p:nvPr>
            <p:ph type="body" idx="1"/>
          </p:nvPr>
        </p:nvSpPr>
        <p:spPr>
          <a:xfrm rot="5400000">
            <a:off x="1272778" y="-609599"/>
            <a:ext cx="4388644" cy="6019800"/>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2" name="Google Shape;122;p24"/>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3" name="Google Shape;123;p24"/>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4" name="Google Shape;124;p2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57200" y="205978"/>
            <a:ext cx="8229600" cy="85725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52" name="Google Shape;52;p13"/>
          <p:cNvSpPr txBox="1">
            <a:spLocks noGrp="1"/>
          </p:cNvSpPr>
          <p:nvPr>
            <p:ph type="body" idx="1"/>
          </p:nvPr>
        </p:nvSpPr>
        <p:spPr>
          <a:xfrm>
            <a:off x="457200" y="1200150"/>
            <a:ext cx="8229600" cy="3394472"/>
          </a:xfrm>
          <a:prstGeom prst="rect">
            <a:avLst/>
          </a:prstGeom>
          <a:noFill/>
          <a:ln>
            <a:noFill/>
          </a:ln>
        </p:spPr>
        <p:txBody>
          <a:bodyPr spcFirstLastPara="1" wrap="square" lIns="91425" tIns="91425" rIns="91425" bIns="91425"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457200" y="4767263"/>
            <a:ext cx="2133600" cy="273844"/>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3124200" y="4767263"/>
            <a:ext cx="2895600" cy="273844"/>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hyperlink" Target="http://cds.iisc.ac.in/resources/fellowships/"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hyperlink" Target="http://sap.iisc.ac.in/"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5"/>
          <p:cNvSpPr txBox="1"/>
          <p:nvPr/>
        </p:nvSpPr>
        <p:spPr>
          <a:xfrm>
            <a:off x="-250051" y="102337"/>
            <a:ext cx="9644102" cy="17655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dirty="0" err="1">
                <a:solidFill>
                  <a:srgbClr val="00703C"/>
                </a:solidFill>
              </a:rPr>
              <a:t>M.Tech</a:t>
            </a:r>
            <a:r>
              <a:rPr lang="en" sz="3600" dirty="0">
                <a:solidFill>
                  <a:srgbClr val="00703C"/>
                </a:solidFill>
              </a:rPr>
              <a:t>. (Computational and Data Science) </a:t>
            </a:r>
            <a:endParaRPr sz="3600" dirty="0">
              <a:solidFill>
                <a:srgbClr val="00703C"/>
              </a:solidFill>
            </a:endParaRPr>
          </a:p>
          <a:p>
            <a:pPr marL="0" lvl="0" indent="0" algn="ctr" rtl="0">
              <a:spcBef>
                <a:spcPts val="0"/>
              </a:spcBef>
              <a:spcAft>
                <a:spcPts val="0"/>
              </a:spcAft>
              <a:buNone/>
            </a:pPr>
            <a:r>
              <a:rPr lang="en" sz="3600" dirty="0">
                <a:solidFill>
                  <a:srgbClr val="00703C"/>
                </a:solidFill>
              </a:rPr>
              <a:t>Student Orientation </a:t>
            </a:r>
            <a:endParaRPr sz="3600" dirty="0">
              <a:solidFill>
                <a:srgbClr val="00703C"/>
              </a:solidFill>
            </a:endParaRPr>
          </a:p>
        </p:txBody>
      </p:sp>
      <p:pic>
        <p:nvPicPr>
          <p:cNvPr id="130" name="Google Shape;130;p25"/>
          <p:cNvPicPr preferRelativeResize="0"/>
          <p:nvPr/>
        </p:nvPicPr>
        <p:blipFill>
          <a:blip r:embed="rId3">
            <a:alphaModFix/>
          </a:blip>
          <a:stretch>
            <a:fillRect/>
          </a:stretch>
        </p:blipFill>
        <p:spPr>
          <a:xfrm>
            <a:off x="2706575" y="3132828"/>
            <a:ext cx="2705100" cy="1323975"/>
          </a:xfrm>
          <a:prstGeom prst="rect">
            <a:avLst/>
          </a:prstGeom>
          <a:noFill/>
          <a:ln>
            <a:noFill/>
          </a:ln>
        </p:spPr>
      </p:pic>
      <p:pic>
        <p:nvPicPr>
          <p:cNvPr id="131" name="Google Shape;131;p25"/>
          <p:cNvPicPr preferRelativeResize="0"/>
          <p:nvPr/>
        </p:nvPicPr>
        <p:blipFill>
          <a:blip r:embed="rId4">
            <a:alphaModFix/>
          </a:blip>
          <a:stretch>
            <a:fillRect/>
          </a:stretch>
        </p:blipFill>
        <p:spPr>
          <a:xfrm>
            <a:off x="5665275" y="3095453"/>
            <a:ext cx="1322575" cy="1246325"/>
          </a:xfrm>
          <a:prstGeom prst="rect">
            <a:avLst/>
          </a:prstGeom>
          <a:noFill/>
          <a:ln>
            <a:noFill/>
          </a:ln>
        </p:spPr>
      </p:pic>
      <p:sp>
        <p:nvSpPr>
          <p:cNvPr id="132" name="Google Shape;132;p25"/>
          <p:cNvSpPr txBox="1">
            <a:spLocks noGrp="1"/>
          </p:cNvSpPr>
          <p:nvPr>
            <p:ph type="dt" idx="10"/>
          </p:nvPr>
        </p:nvSpPr>
        <p:spPr>
          <a:xfrm>
            <a:off x="6363347" y="4767263"/>
            <a:ext cx="2085900" cy="2739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 dirty="0"/>
              <a:t>Updated on: July 29, </a:t>
            </a:r>
            <a:r>
              <a:rPr lang="en" sz="1200" b="0" i="0" u="none" strike="noStrike" cap="none" dirty="0">
                <a:solidFill>
                  <a:srgbClr val="888888"/>
                </a:solidFill>
                <a:latin typeface="Calibri"/>
                <a:ea typeface="Calibri"/>
                <a:cs typeface="Calibri"/>
                <a:sym typeface="Calibri"/>
              </a:rPr>
              <a:t>2023</a:t>
            </a:r>
            <a:endParaRPr sz="1200" b="0" i="0" u="none" strike="noStrike" cap="none" dirty="0">
              <a:solidFill>
                <a:srgbClr val="888888"/>
              </a:solidFill>
              <a:latin typeface="Calibri"/>
              <a:ea typeface="Calibri"/>
              <a:cs typeface="Calibri"/>
              <a:sym typeface="Calibri"/>
            </a:endParaRPr>
          </a:p>
        </p:txBody>
      </p:sp>
      <p:sp>
        <p:nvSpPr>
          <p:cNvPr id="3" name="TextBox 2">
            <a:extLst>
              <a:ext uri="{FF2B5EF4-FFF2-40B4-BE49-F238E27FC236}">
                <a16:creationId xmlns:a16="http://schemas.microsoft.com/office/drawing/2014/main" id="{4ED59BE5-9E3F-4AE7-9A38-33837378D9FF}"/>
              </a:ext>
            </a:extLst>
          </p:cNvPr>
          <p:cNvSpPr txBox="1"/>
          <p:nvPr/>
        </p:nvSpPr>
        <p:spPr>
          <a:xfrm>
            <a:off x="2494722" y="1886215"/>
            <a:ext cx="4154556" cy="307777"/>
          </a:xfrm>
          <a:prstGeom prst="rect">
            <a:avLst/>
          </a:prstGeom>
          <a:noFill/>
        </p:spPr>
        <p:txBody>
          <a:bodyPr wrap="square">
            <a:spAutoFit/>
          </a:bodyPr>
          <a:lstStyle/>
          <a:p>
            <a:r>
              <a:rPr lang="en-US" dirty="0"/>
              <a:t>https://</a:t>
            </a:r>
            <a:r>
              <a:rPr lang="en-US" dirty="0" err="1"/>
              <a:t>cds.iisc.ac.in</a:t>
            </a:r>
            <a:r>
              <a:rPr lang="en-US" dirty="0"/>
              <a:t>/admissions/orientation/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4"/>
          <p:cNvSpPr txBox="1">
            <a:spLocks noGrp="1"/>
          </p:cNvSpPr>
          <p:nvPr>
            <p:ph type="title"/>
          </p:nvPr>
        </p:nvSpPr>
        <p:spPr>
          <a:xfrm>
            <a:off x="457200" y="76203"/>
            <a:ext cx="8229600" cy="857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dirty="0">
                <a:solidFill>
                  <a:srgbClr val="008000"/>
                </a:solidFill>
                <a:latin typeface="Calibri"/>
                <a:ea typeface="Calibri"/>
                <a:cs typeface="Calibri"/>
                <a:sym typeface="Calibri"/>
              </a:rPr>
              <a:t>M.Tech. (CDS) </a:t>
            </a:r>
            <a:br>
              <a:rPr lang="en" sz="3959" b="1" i="0" u="none" strike="noStrike" cap="none" dirty="0">
                <a:solidFill>
                  <a:srgbClr val="008000"/>
                </a:solidFill>
                <a:latin typeface="Calibri"/>
                <a:ea typeface="Calibri"/>
                <a:cs typeface="Calibri"/>
                <a:sym typeface="Calibri"/>
              </a:rPr>
            </a:br>
            <a:r>
              <a:rPr lang="en" sz="3959" b="1" i="0" u="none" strike="noStrike" cap="none" dirty="0">
                <a:solidFill>
                  <a:srgbClr val="008000"/>
                </a:solidFill>
                <a:latin typeface="Calibri"/>
                <a:ea typeface="Calibri"/>
                <a:cs typeface="Calibri"/>
                <a:sym typeface="Calibri"/>
              </a:rPr>
              <a:t>Dissertation Evaluation - </a:t>
            </a:r>
            <a:r>
              <a:rPr lang="en" sz="2400" b="1" i="0" u="none" strike="noStrike" cap="none" dirty="0">
                <a:solidFill>
                  <a:srgbClr val="008000"/>
                </a:solidFill>
                <a:latin typeface="Calibri"/>
                <a:ea typeface="Calibri"/>
                <a:cs typeface="Calibri"/>
                <a:sym typeface="Calibri"/>
              </a:rPr>
              <a:t>For the 2023 Batch</a:t>
            </a:r>
            <a:endParaRPr sz="2400" b="0" i="0" u="none" strike="noStrike" cap="none" dirty="0">
              <a:solidFill>
                <a:schemeClr val="dk1"/>
              </a:solidFill>
              <a:latin typeface="Calibri"/>
              <a:ea typeface="Calibri"/>
              <a:cs typeface="Calibri"/>
              <a:sym typeface="Calibri"/>
            </a:endParaRPr>
          </a:p>
        </p:txBody>
      </p:sp>
      <p:sp>
        <p:nvSpPr>
          <p:cNvPr id="195" name="Google Shape;195;p34"/>
          <p:cNvSpPr txBox="1">
            <a:spLocks noGrp="1"/>
          </p:cNvSpPr>
          <p:nvPr>
            <p:ph type="body" idx="1"/>
          </p:nvPr>
        </p:nvSpPr>
        <p:spPr>
          <a:xfrm>
            <a:off x="40575" y="1106225"/>
            <a:ext cx="8960700" cy="33945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FF0000"/>
              </a:buClr>
              <a:buSzPts val="2590"/>
              <a:buFont typeface="Arial"/>
              <a:buChar char="•"/>
            </a:pPr>
            <a:r>
              <a:rPr lang="en" sz="2590" b="0" i="0" u="none" strike="noStrike" cap="none" dirty="0">
                <a:solidFill>
                  <a:srgbClr val="FF0000"/>
                </a:solidFill>
                <a:latin typeface="Calibri"/>
                <a:ea typeface="Calibri"/>
                <a:cs typeface="Calibri"/>
                <a:sym typeface="Calibri"/>
              </a:rPr>
              <a:t>Dissertation: 28 credits (from </a:t>
            </a:r>
            <a:r>
              <a:rPr lang="en-IN" sz="2590" b="0" i="0" u="none" strike="noStrike" cap="none" dirty="0">
                <a:solidFill>
                  <a:srgbClr val="FF0000"/>
                </a:solidFill>
                <a:latin typeface="Calibri"/>
                <a:ea typeface="Calibri"/>
                <a:cs typeface="Calibri"/>
                <a:sym typeface="Calibri"/>
              </a:rPr>
              <a:t>May</a:t>
            </a:r>
            <a:r>
              <a:rPr lang="en" sz="2590" b="0" i="0" u="none" strike="noStrike" cap="none" dirty="0">
                <a:solidFill>
                  <a:srgbClr val="FF0000"/>
                </a:solidFill>
                <a:latin typeface="Calibri"/>
                <a:ea typeface="Calibri"/>
                <a:cs typeface="Calibri"/>
                <a:sym typeface="Calibri"/>
              </a:rPr>
              <a:t> 2024 – Ju</a:t>
            </a:r>
            <a:r>
              <a:rPr lang="en" sz="2590" dirty="0">
                <a:solidFill>
                  <a:srgbClr val="FF0000"/>
                </a:solidFill>
              </a:rPr>
              <a:t>ne 2025</a:t>
            </a:r>
            <a:r>
              <a:rPr lang="en" sz="2590" b="0" i="0" u="none" strike="noStrike" cap="none" dirty="0">
                <a:solidFill>
                  <a:srgbClr val="FF0000"/>
                </a:solidFill>
                <a:latin typeface="Calibri"/>
                <a:ea typeface="Calibri"/>
                <a:cs typeface="Calibri"/>
                <a:sym typeface="Calibri"/>
              </a:rPr>
              <a:t>)</a:t>
            </a:r>
            <a:endParaRPr dirty="0"/>
          </a:p>
          <a:p>
            <a:pPr marL="742950" marR="0" lvl="1" indent="-269875" algn="l" rtl="0">
              <a:lnSpc>
                <a:spcPct val="90000"/>
              </a:lnSpc>
              <a:spcBef>
                <a:spcPts val="370"/>
              </a:spcBef>
              <a:spcAft>
                <a:spcPts val="0"/>
              </a:spcAft>
              <a:buClr>
                <a:schemeClr val="dk1"/>
              </a:buClr>
              <a:buSzPts val="1600"/>
              <a:buFont typeface="Arial"/>
              <a:buChar char="–"/>
            </a:pPr>
            <a:r>
              <a:rPr lang="en" sz="1600" b="0" i="0" u="none" strike="noStrike" cap="none" dirty="0">
                <a:solidFill>
                  <a:schemeClr val="dk1"/>
                </a:solidFill>
                <a:latin typeface="Calibri"/>
                <a:ea typeface="Calibri"/>
                <a:cs typeface="Calibri"/>
                <a:sym typeface="Calibri"/>
              </a:rPr>
              <a:t>4 Credits during summer (</a:t>
            </a:r>
            <a:r>
              <a:rPr lang="en-IN" sz="1600" b="0" i="0" u="none" strike="noStrike" cap="none" dirty="0">
                <a:solidFill>
                  <a:schemeClr val="dk1"/>
                </a:solidFill>
                <a:latin typeface="Calibri"/>
                <a:ea typeface="Calibri"/>
                <a:cs typeface="Calibri"/>
                <a:sym typeface="Calibri"/>
              </a:rPr>
              <a:t>May </a:t>
            </a:r>
            <a:r>
              <a:rPr lang="en" sz="1600" b="0" i="0" u="none" strike="noStrike" cap="none" dirty="0">
                <a:solidFill>
                  <a:schemeClr val="dk1"/>
                </a:solidFill>
                <a:latin typeface="Calibri"/>
                <a:ea typeface="Calibri"/>
                <a:cs typeface="Calibri"/>
                <a:sym typeface="Calibri"/>
              </a:rPr>
              <a:t>- </a:t>
            </a:r>
            <a:r>
              <a:rPr lang="en-IN" sz="1600" b="0" i="0" u="none" strike="noStrike" cap="none" dirty="0">
                <a:solidFill>
                  <a:schemeClr val="dk1"/>
                </a:solidFill>
                <a:latin typeface="Calibri"/>
                <a:ea typeface="Calibri"/>
                <a:cs typeface="Calibri"/>
                <a:sym typeface="Calibri"/>
              </a:rPr>
              <a:t>July</a:t>
            </a:r>
            <a:r>
              <a:rPr lang="en" sz="1600" b="0" i="0" u="none" strike="noStrike" cap="none" dirty="0">
                <a:solidFill>
                  <a:schemeClr val="dk1"/>
                </a:solidFill>
                <a:latin typeface="Calibri"/>
                <a:ea typeface="Calibri"/>
                <a:cs typeface="Calibri"/>
                <a:sym typeface="Calibri"/>
              </a:rPr>
              <a:t>, 2024)</a:t>
            </a:r>
            <a:endParaRPr sz="1600" dirty="0"/>
          </a:p>
          <a:p>
            <a:pPr marL="1143000" marR="0" lvl="2" indent="-212725" algn="l" rtl="0">
              <a:lnSpc>
                <a:spcPct val="90000"/>
              </a:lnSpc>
              <a:spcBef>
                <a:spcPts val="370"/>
              </a:spcBef>
              <a:spcAft>
                <a:spcPts val="0"/>
              </a:spcAft>
              <a:buClr>
                <a:srgbClr val="FF0000"/>
              </a:buClr>
              <a:buSzPts val="1600"/>
              <a:buFont typeface="Arial"/>
              <a:buChar char="•"/>
            </a:pPr>
            <a:r>
              <a:rPr lang="en" sz="1600" dirty="0"/>
              <a:t>Evaluation in </a:t>
            </a:r>
            <a:r>
              <a:rPr lang="en-IN" sz="1600" dirty="0"/>
              <a:t>Aug-Sep</a:t>
            </a:r>
            <a:r>
              <a:rPr lang="en" sz="1600" dirty="0"/>
              <a:t> 2024 (</a:t>
            </a:r>
            <a:r>
              <a:rPr lang="en" sz="1600" dirty="0">
                <a:solidFill>
                  <a:srgbClr val="FF0000"/>
                </a:solidFill>
              </a:rPr>
              <a:t>IMPORTANT: PRIVATE FELLOWSHIP HOLDERS SCHOLARSHIP TO BE RESCINDED IN CASE OF POOR PERFORMANCE</a:t>
            </a:r>
            <a:r>
              <a:rPr lang="en" sz="1600" dirty="0"/>
              <a:t>)</a:t>
            </a:r>
            <a:endParaRPr sz="1600" dirty="0"/>
          </a:p>
          <a:p>
            <a:pPr marL="742950" marR="0" lvl="1" indent="-168275" algn="l" rtl="0">
              <a:lnSpc>
                <a:spcPct val="90000"/>
              </a:lnSpc>
              <a:spcBef>
                <a:spcPts val="370"/>
              </a:spcBef>
              <a:spcAft>
                <a:spcPts val="0"/>
              </a:spcAft>
              <a:buClr>
                <a:schemeClr val="dk1"/>
              </a:buClr>
              <a:buSzPts val="1850"/>
              <a:buFont typeface="Arial"/>
              <a:buNone/>
            </a:pPr>
            <a:endParaRPr sz="1000" b="0" i="0" u="none" strike="noStrike" cap="none" dirty="0">
              <a:solidFill>
                <a:srgbClr val="FF0000"/>
              </a:solidFill>
              <a:latin typeface="Calibri"/>
              <a:ea typeface="Calibri"/>
              <a:cs typeface="Calibri"/>
              <a:sym typeface="Calibri"/>
            </a:endParaRPr>
          </a:p>
          <a:p>
            <a:pPr marL="742950" marR="0" lvl="1" indent="-269875" algn="l" rtl="0">
              <a:lnSpc>
                <a:spcPct val="90000"/>
              </a:lnSpc>
              <a:spcBef>
                <a:spcPts val="370"/>
              </a:spcBef>
              <a:spcAft>
                <a:spcPts val="0"/>
              </a:spcAft>
              <a:buClr>
                <a:srgbClr val="000000"/>
              </a:buClr>
              <a:buSzPts val="1600"/>
              <a:buFont typeface="Arial"/>
              <a:buChar char="–"/>
            </a:pPr>
            <a:r>
              <a:rPr lang="en" sz="1600" b="0" i="0" u="none" strike="noStrike" cap="none" dirty="0">
                <a:solidFill>
                  <a:srgbClr val="000000"/>
                </a:solidFill>
                <a:latin typeface="Calibri"/>
                <a:ea typeface="Calibri"/>
                <a:cs typeface="Calibri"/>
                <a:sym typeface="Calibri"/>
              </a:rPr>
              <a:t>8 Credits during third semester (</a:t>
            </a:r>
            <a:r>
              <a:rPr lang="en-IN" sz="1600" b="0" i="0" u="none" strike="noStrike" cap="none" dirty="0">
                <a:solidFill>
                  <a:srgbClr val="000000"/>
                </a:solidFill>
                <a:latin typeface="Calibri"/>
                <a:ea typeface="Calibri"/>
                <a:cs typeface="Calibri"/>
                <a:sym typeface="Calibri"/>
              </a:rPr>
              <a:t>Aug </a:t>
            </a:r>
            <a:r>
              <a:rPr lang="en" sz="1600" b="0" i="0" u="none" strike="noStrike" cap="none" dirty="0">
                <a:solidFill>
                  <a:srgbClr val="000000"/>
                </a:solidFill>
                <a:latin typeface="Calibri"/>
                <a:ea typeface="Calibri"/>
                <a:cs typeface="Calibri"/>
                <a:sym typeface="Calibri"/>
              </a:rPr>
              <a:t>– </a:t>
            </a:r>
            <a:r>
              <a:rPr lang="en-IN" sz="1600" dirty="0">
                <a:solidFill>
                  <a:srgbClr val="000000"/>
                </a:solidFill>
              </a:rPr>
              <a:t>Dec</a:t>
            </a:r>
            <a:r>
              <a:rPr lang="en" sz="1600" b="0" i="0" u="none" strike="noStrike" cap="none" dirty="0">
                <a:solidFill>
                  <a:srgbClr val="000000"/>
                </a:solidFill>
                <a:latin typeface="Calibri"/>
                <a:ea typeface="Calibri"/>
                <a:cs typeface="Calibri"/>
                <a:sym typeface="Calibri"/>
              </a:rPr>
              <a:t>, 2024)</a:t>
            </a:r>
            <a:endParaRPr sz="1600" dirty="0"/>
          </a:p>
          <a:p>
            <a:pPr marL="1143000" marR="0" lvl="2" indent="-212725" algn="l" rtl="0">
              <a:lnSpc>
                <a:spcPct val="90000"/>
              </a:lnSpc>
              <a:spcBef>
                <a:spcPts val="370"/>
              </a:spcBef>
              <a:spcAft>
                <a:spcPts val="0"/>
              </a:spcAft>
              <a:buClr>
                <a:srgbClr val="FF0000"/>
              </a:buClr>
              <a:buSzPts val="1600"/>
              <a:buFont typeface="Arial"/>
              <a:buChar char="•"/>
            </a:pPr>
            <a:r>
              <a:rPr lang="en" sz="1600" dirty="0">
                <a:solidFill>
                  <a:srgbClr val="FF0000"/>
                </a:solidFill>
              </a:rPr>
              <a:t>Evaluation in </a:t>
            </a:r>
            <a:r>
              <a:rPr lang="en-IN" sz="1600" dirty="0">
                <a:solidFill>
                  <a:srgbClr val="FF0000"/>
                </a:solidFill>
              </a:rPr>
              <a:t>Jan </a:t>
            </a:r>
            <a:r>
              <a:rPr lang="en" sz="1600" dirty="0">
                <a:solidFill>
                  <a:srgbClr val="FF0000"/>
                </a:solidFill>
              </a:rPr>
              <a:t>202</a:t>
            </a:r>
            <a:r>
              <a:rPr lang="en-IN" sz="1600" dirty="0">
                <a:solidFill>
                  <a:srgbClr val="FF0000"/>
                </a:solidFill>
              </a:rPr>
              <a:t>4</a:t>
            </a:r>
            <a:endParaRPr sz="1600" b="0" i="0" u="none" strike="noStrike" cap="none" dirty="0">
              <a:solidFill>
                <a:srgbClr val="FF0000"/>
              </a:solidFill>
              <a:latin typeface="Calibri"/>
              <a:ea typeface="Calibri"/>
              <a:cs typeface="Calibri"/>
              <a:sym typeface="Calibri"/>
            </a:endParaRPr>
          </a:p>
          <a:p>
            <a:pPr marL="914400" marR="0" lvl="0" indent="0" algn="l" rtl="0">
              <a:lnSpc>
                <a:spcPct val="90000"/>
              </a:lnSpc>
              <a:spcBef>
                <a:spcPts val="370"/>
              </a:spcBef>
              <a:spcAft>
                <a:spcPts val="0"/>
              </a:spcAft>
              <a:buNone/>
            </a:pPr>
            <a:endParaRPr sz="1000" dirty="0">
              <a:solidFill>
                <a:srgbClr val="FF0000"/>
              </a:solidFill>
            </a:endParaRPr>
          </a:p>
          <a:p>
            <a:pPr marL="742950" marR="0" lvl="1" indent="-269875" algn="l" rtl="0">
              <a:lnSpc>
                <a:spcPct val="90000"/>
              </a:lnSpc>
              <a:spcBef>
                <a:spcPts val="370"/>
              </a:spcBef>
              <a:spcAft>
                <a:spcPts val="0"/>
              </a:spcAft>
              <a:buClr>
                <a:srgbClr val="000000"/>
              </a:buClr>
              <a:buSzPts val="1600"/>
              <a:buFont typeface="Arial"/>
              <a:buChar char="–"/>
            </a:pPr>
            <a:r>
              <a:rPr lang="en" sz="1600" b="0" i="0" u="none" strike="noStrike" cap="none" dirty="0">
                <a:solidFill>
                  <a:srgbClr val="000000"/>
                </a:solidFill>
                <a:latin typeface="Calibri"/>
                <a:ea typeface="Calibri"/>
                <a:cs typeface="Calibri"/>
                <a:sym typeface="Calibri"/>
              </a:rPr>
              <a:t>16 Credits during fourth semester (</a:t>
            </a:r>
            <a:r>
              <a:rPr lang="en-IN" sz="1600" b="0" i="0" u="none" strike="noStrike" cap="none" dirty="0">
                <a:solidFill>
                  <a:srgbClr val="000000"/>
                </a:solidFill>
                <a:latin typeface="Calibri"/>
                <a:ea typeface="Calibri"/>
                <a:cs typeface="Calibri"/>
                <a:sym typeface="Calibri"/>
              </a:rPr>
              <a:t>Jan </a:t>
            </a:r>
            <a:r>
              <a:rPr lang="en" sz="1600" b="0" i="0" u="none" strike="noStrike" cap="none" dirty="0">
                <a:solidFill>
                  <a:srgbClr val="000000"/>
                </a:solidFill>
                <a:latin typeface="Calibri"/>
                <a:ea typeface="Calibri"/>
                <a:cs typeface="Calibri"/>
                <a:sym typeface="Calibri"/>
              </a:rPr>
              <a:t>- </a:t>
            </a:r>
            <a:r>
              <a:rPr lang="en-IN" sz="1600" dirty="0">
                <a:solidFill>
                  <a:srgbClr val="000000"/>
                </a:solidFill>
              </a:rPr>
              <a:t>June</a:t>
            </a:r>
            <a:r>
              <a:rPr lang="en" sz="1600" b="0" i="0" u="none" strike="noStrike" cap="none" dirty="0">
                <a:solidFill>
                  <a:srgbClr val="000000"/>
                </a:solidFill>
                <a:latin typeface="Calibri"/>
                <a:ea typeface="Calibri"/>
                <a:cs typeface="Calibri"/>
                <a:sym typeface="Calibri"/>
              </a:rPr>
              <a:t>, 20</a:t>
            </a:r>
            <a:r>
              <a:rPr lang="en" sz="1600" dirty="0">
                <a:solidFill>
                  <a:srgbClr val="000000"/>
                </a:solidFill>
              </a:rPr>
              <a:t>25</a:t>
            </a:r>
            <a:r>
              <a:rPr lang="en" sz="1600" b="0" i="0" u="none" strike="noStrike" cap="none" dirty="0">
                <a:solidFill>
                  <a:srgbClr val="000000"/>
                </a:solidFill>
                <a:latin typeface="Calibri"/>
                <a:ea typeface="Calibri"/>
                <a:cs typeface="Calibri"/>
                <a:sym typeface="Calibri"/>
              </a:rPr>
              <a:t>)</a:t>
            </a:r>
            <a:endParaRPr sz="1600" dirty="0"/>
          </a:p>
          <a:p>
            <a:pPr marL="1143000" marR="0" lvl="2" indent="-212725" algn="l" rtl="0">
              <a:lnSpc>
                <a:spcPct val="90000"/>
              </a:lnSpc>
              <a:spcBef>
                <a:spcPts val="370"/>
              </a:spcBef>
              <a:spcAft>
                <a:spcPts val="0"/>
              </a:spcAft>
              <a:buClr>
                <a:srgbClr val="FF0000"/>
              </a:buClr>
              <a:buSzPts val="1600"/>
              <a:buFont typeface="Arial"/>
              <a:buChar char="•"/>
            </a:pPr>
            <a:r>
              <a:rPr lang="en" sz="1600" dirty="0">
                <a:solidFill>
                  <a:srgbClr val="FF0000"/>
                </a:solidFill>
              </a:rPr>
              <a:t>Evaluation and Final reports due in </a:t>
            </a:r>
            <a:r>
              <a:rPr lang="en-IN" sz="1600" dirty="0">
                <a:solidFill>
                  <a:srgbClr val="FF0000"/>
                </a:solidFill>
              </a:rPr>
              <a:t>June</a:t>
            </a:r>
            <a:r>
              <a:rPr lang="en" sz="1600" dirty="0">
                <a:solidFill>
                  <a:srgbClr val="FF0000"/>
                </a:solidFill>
              </a:rPr>
              <a:t> 202</a:t>
            </a:r>
            <a:r>
              <a:rPr lang="en-IN" sz="1600" dirty="0">
                <a:solidFill>
                  <a:srgbClr val="FF0000"/>
                </a:solidFill>
              </a:rPr>
              <a:t>5</a:t>
            </a:r>
          </a:p>
          <a:p>
            <a:pPr marL="1143000" marR="0" lvl="2" indent="-212725" algn="l" rtl="0">
              <a:lnSpc>
                <a:spcPct val="90000"/>
              </a:lnSpc>
              <a:spcBef>
                <a:spcPts val="370"/>
              </a:spcBef>
              <a:spcAft>
                <a:spcPts val="0"/>
              </a:spcAft>
              <a:buClr>
                <a:srgbClr val="FF0000"/>
              </a:buClr>
              <a:buSzPts val="1600"/>
              <a:buFont typeface="Arial"/>
              <a:buChar char="•"/>
            </a:pPr>
            <a:r>
              <a:rPr lang="en-IN" sz="1600" dirty="0">
                <a:solidFill>
                  <a:srgbClr val="FF0000"/>
                </a:solidFill>
              </a:rPr>
              <a:t>15 days time for Thesis Evaluation</a:t>
            </a:r>
          </a:p>
          <a:p>
            <a:pPr marL="1143000" marR="0" lvl="2" indent="-212725" algn="l" rtl="0">
              <a:lnSpc>
                <a:spcPct val="90000"/>
              </a:lnSpc>
              <a:spcBef>
                <a:spcPts val="370"/>
              </a:spcBef>
              <a:spcAft>
                <a:spcPts val="0"/>
              </a:spcAft>
              <a:buClr>
                <a:srgbClr val="FF0000"/>
              </a:buClr>
              <a:buSzPts val="1600"/>
              <a:buFont typeface="Arial"/>
              <a:buChar char="•"/>
            </a:pPr>
            <a:r>
              <a:rPr lang="en-IN" sz="1600" dirty="0">
                <a:solidFill>
                  <a:srgbClr val="FF0000"/>
                </a:solidFill>
              </a:rPr>
              <a:t>30 min thesis </a:t>
            </a:r>
            <a:r>
              <a:rPr lang="en-IN" sz="1600" dirty="0" err="1">
                <a:solidFill>
                  <a:srgbClr val="FF0000"/>
                </a:solidFill>
              </a:rPr>
              <a:t>defense</a:t>
            </a:r>
            <a:endParaRPr sz="1600" dirty="0"/>
          </a:p>
          <a:p>
            <a:pPr marL="914400" marR="0" lvl="2" indent="0" algn="l" rtl="0">
              <a:lnSpc>
                <a:spcPct val="90000"/>
              </a:lnSpc>
              <a:spcBef>
                <a:spcPts val="370"/>
              </a:spcBef>
              <a:spcAft>
                <a:spcPts val="0"/>
              </a:spcAft>
              <a:buClr>
                <a:schemeClr val="dk1"/>
              </a:buClr>
              <a:buFont typeface="Arial"/>
              <a:buNone/>
            </a:pPr>
            <a:endParaRPr sz="1850" b="0" i="0" u="none" strike="noStrike" cap="none" dirty="0">
              <a:solidFill>
                <a:srgbClr val="FF0000"/>
              </a:solidFill>
              <a:latin typeface="Calibri"/>
              <a:ea typeface="Calibri"/>
              <a:cs typeface="Calibri"/>
              <a:sym typeface="Calibri"/>
            </a:endParaRPr>
          </a:p>
        </p:txBody>
      </p:sp>
      <p:sp>
        <p:nvSpPr>
          <p:cNvPr id="196" name="Google Shape;196;p34"/>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10</a:t>
            </a:fld>
            <a:endParaRPr sz="1200" b="0" i="0" u="none" strike="noStrike" cap="none">
              <a:solidFill>
                <a:srgbClr val="888888"/>
              </a:solidFill>
              <a:latin typeface="Calibri"/>
              <a:ea typeface="Calibri"/>
              <a:cs typeface="Calibri"/>
              <a:sym typeface="Calibri"/>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35"/>
          <p:cNvSpPr txBox="1">
            <a:spLocks noGrp="1"/>
          </p:cNvSpPr>
          <p:nvPr>
            <p:ph type="title"/>
          </p:nvPr>
        </p:nvSpPr>
        <p:spPr>
          <a:xfrm>
            <a:off x="-216177" y="17097"/>
            <a:ext cx="9929192" cy="857400"/>
          </a:xfrm>
          <a:prstGeom prst="rect">
            <a:avLst/>
          </a:prstGeom>
        </p:spPr>
        <p:txBody>
          <a:bodyPr spcFirstLastPara="1" vert="horz" wrap="square" lIns="91425" tIns="91425" rIns="91425" bIns="91425" rtlCol="0" anchor="ctr" anchorCtr="0">
            <a:noAutofit/>
          </a:bodyPr>
          <a:lstStyle/>
          <a:p>
            <a:pPr>
              <a:buClr>
                <a:srgbClr val="008000"/>
              </a:buClr>
            </a:pPr>
            <a:r>
              <a:rPr lang="en" sz="2400" b="1" dirty="0" err="1">
                <a:solidFill>
                  <a:srgbClr val="008000"/>
                </a:solidFill>
                <a:latin typeface="+mn-lt"/>
              </a:rPr>
              <a:t>M.Tech</a:t>
            </a:r>
            <a:r>
              <a:rPr lang="en" sz="2400" b="1" dirty="0">
                <a:solidFill>
                  <a:srgbClr val="008000"/>
                </a:solidFill>
                <a:latin typeface="+mn-lt"/>
              </a:rPr>
              <a:t>. (CDS) Dissertation Advisor</a:t>
            </a:r>
            <a:endParaRPr sz="2400" b="1" dirty="0">
              <a:latin typeface="+mn-lt"/>
            </a:endParaRPr>
          </a:p>
        </p:txBody>
      </p:sp>
      <p:sp>
        <p:nvSpPr>
          <p:cNvPr id="202" name="Google Shape;202;p35"/>
          <p:cNvSpPr txBox="1">
            <a:spLocks noGrp="1"/>
          </p:cNvSpPr>
          <p:nvPr>
            <p:ph type="body" idx="1"/>
          </p:nvPr>
        </p:nvSpPr>
        <p:spPr>
          <a:xfrm>
            <a:off x="102293" y="735300"/>
            <a:ext cx="8939415" cy="3672900"/>
          </a:xfrm>
          <a:prstGeom prst="rect">
            <a:avLst/>
          </a:prstGeom>
        </p:spPr>
        <p:txBody>
          <a:bodyPr spcFirstLastPara="1" vert="horz" wrap="square" lIns="91425" tIns="91425" rIns="91425" bIns="91425" rtlCol="0" anchor="t" anchorCtr="0">
            <a:noAutofit/>
          </a:bodyPr>
          <a:lstStyle/>
          <a:p>
            <a:pPr marL="457189" indent="-355591">
              <a:buSzPts val="2000"/>
            </a:pPr>
            <a:r>
              <a:rPr lang="en-US" sz="1800" dirty="0"/>
              <a:t>Option to choose a Dissertation Advisor will be available at the end of the first semester.</a:t>
            </a:r>
            <a:endParaRPr sz="1800" dirty="0"/>
          </a:p>
          <a:p>
            <a:pPr marL="457189" indent="-355591">
              <a:spcBef>
                <a:spcPts val="0"/>
              </a:spcBef>
              <a:buSzPts val="2000"/>
            </a:pPr>
            <a:r>
              <a:rPr lang="en" sz="1800" dirty="0"/>
              <a:t>A list of projects from the interested faculty will be available for perusal based on which you can decide which faculty to approach at that time.</a:t>
            </a:r>
          </a:p>
          <a:p>
            <a:pPr marL="457189" indent="-355591">
              <a:spcBef>
                <a:spcPts val="0"/>
              </a:spcBef>
              <a:buSzPts val="2000"/>
            </a:pPr>
            <a:r>
              <a:rPr lang="en" sz="1800" dirty="0"/>
              <a:t>Finalize your advisor mapping by Jan 15, 2024.</a:t>
            </a:r>
          </a:p>
          <a:p>
            <a:pPr marL="457189" indent="-355591">
              <a:spcBef>
                <a:spcPts val="0"/>
              </a:spcBef>
              <a:buSzPts val="2000"/>
            </a:pPr>
            <a:r>
              <a:rPr lang="en" sz="1800" dirty="0"/>
              <a:t>Once you have selected your advisor, you will not be allowed to shift to another faculty, except of exceptional reasons. </a:t>
            </a:r>
          </a:p>
          <a:p>
            <a:pPr marL="457189" indent="-355591">
              <a:spcBef>
                <a:spcPts val="0"/>
              </a:spcBef>
              <a:buSzPts val="2000"/>
            </a:pPr>
            <a:r>
              <a:rPr lang="en" sz="1800" dirty="0"/>
              <a:t>Each Advisor is not allowed to advise more than 3 M.Tech. (CDS) students.</a:t>
            </a:r>
          </a:p>
          <a:p>
            <a:pPr marL="457189" indent="-355591">
              <a:spcBef>
                <a:spcPts val="0"/>
              </a:spcBef>
              <a:buSzPts val="2000"/>
            </a:pPr>
            <a:r>
              <a:rPr lang="en-IN" sz="1800" dirty="0"/>
              <a:t>The student, along with the dissertation advisor, will coordinate the dates with the allotted two examiners for project reviews and conduct the summer term (4 credit), mid-term (8 credit) and final evaluations/presentations (16 credit) at a mutually convenient time before a cut-off date set by DCC. </a:t>
            </a:r>
          </a:p>
          <a:p>
            <a:pPr marL="0" indent="0">
              <a:buNone/>
            </a:pPr>
            <a:r>
              <a:rPr lang="en-IN" sz="1500" dirty="0">
                <a:solidFill>
                  <a:srgbClr val="000000"/>
                </a:solidFill>
                <a:latin typeface="Arial" panose="020B0604020202020204" pitchFamily="34" charset="0"/>
              </a:rPr>
              <a:t>         </a:t>
            </a:r>
            <a:r>
              <a:rPr lang="en-IN" sz="1500" dirty="0">
                <a:solidFill>
                  <a:srgbClr val="00B050"/>
                </a:solidFill>
                <a:latin typeface="Arial" panose="020B0604020202020204" pitchFamily="34" charset="0"/>
              </a:rPr>
              <a:t>DCC recommends the following deadlines for finishing evaluations </a:t>
            </a:r>
            <a:endParaRPr lang="en-IN" sz="1500" dirty="0">
              <a:solidFill>
                <a:srgbClr val="00B050"/>
              </a:solidFill>
            </a:endParaRPr>
          </a:p>
          <a:p>
            <a:pPr marL="900113" lvl="2" indent="-214313"/>
            <a:r>
              <a:rPr lang="en-IN" sz="1400" dirty="0">
                <a:solidFill>
                  <a:srgbClr val="00B050"/>
                </a:solidFill>
                <a:effectLst/>
                <a:latin typeface="Arial" panose="020B0604020202020204" pitchFamily="34" charset="0"/>
              </a:rPr>
              <a:t>Summer Term: Sept 15, 2024; </a:t>
            </a:r>
            <a:r>
              <a:rPr lang="en-IN" sz="1400" dirty="0">
                <a:solidFill>
                  <a:srgbClr val="00B050"/>
                </a:solidFill>
                <a:effectLst/>
              </a:rPr>
              <a:t> </a:t>
            </a:r>
          </a:p>
          <a:p>
            <a:pPr marL="900113" lvl="2" indent="-214313"/>
            <a:r>
              <a:rPr lang="en-IN" sz="1400" dirty="0">
                <a:solidFill>
                  <a:srgbClr val="00B050"/>
                </a:solidFill>
                <a:effectLst/>
              </a:rPr>
              <a:t>Mid Term: Jan 15, 2025; </a:t>
            </a:r>
          </a:p>
          <a:p>
            <a:pPr marL="900113" lvl="2" indent="-214313"/>
            <a:r>
              <a:rPr lang="en-IN" sz="1400" dirty="0">
                <a:solidFill>
                  <a:srgbClr val="00B050"/>
                </a:solidFill>
                <a:effectLst/>
              </a:rPr>
              <a:t>Final Evaluation: June 10th, 2025 (Thesis Submission Deadline: June 20th, 2025)</a:t>
            </a:r>
          </a:p>
          <a:p>
            <a:pPr marL="0" indent="0">
              <a:spcBef>
                <a:spcPts val="750"/>
              </a:spcBef>
              <a:buNone/>
            </a:pPr>
            <a:br>
              <a:rPr lang="en-IN" sz="1500" dirty="0"/>
            </a:br>
            <a:endParaRPr lang="en-IN" sz="1500" dirty="0"/>
          </a:p>
          <a:p>
            <a:pPr marL="457189" indent="-355591">
              <a:spcBef>
                <a:spcPts val="0"/>
              </a:spcBef>
              <a:buSzPts val="2000"/>
            </a:pPr>
            <a:endParaRPr lang="en-IN" sz="1800" dirty="0"/>
          </a:p>
          <a:p>
            <a:pPr marL="457189" indent="-355591">
              <a:spcBef>
                <a:spcPts val="0"/>
              </a:spcBef>
              <a:buSzPts val="2000"/>
            </a:pPr>
            <a:endParaRPr lang="en" sz="2200" dirty="0"/>
          </a:p>
          <a:p>
            <a:pPr marL="457189" indent="-355591">
              <a:spcBef>
                <a:spcPts val="0"/>
              </a:spcBef>
              <a:buSzPts val="2000"/>
            </a:pPr>
            <a:endParaRPr sz="2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D388C-3CB5-4228-B0B3-A8A337904335}"/>
              </a:ext>
            </a:extLst>
          </p:cNvPr>
          <p:cNvSpPr>
            <a:spLocks noGrp="1"/>
          </p:cNvSpPr>
          <p:nvPr>
            <p:ph type="ctrTitle"/>
          </p:nvPr>
        </p:nvSpPr>
        <p:spPr>
          <a:xfrm>
            <a:off x="568139" y="162346"/>
            <a:ext cx="7772400" cy="409153"/>
          </a:xfrm>
        </p:spPr>
        <p:txBody>
          <a:bodyPr/>
          <a:lstStyle/>
          <a:p>
            <a:r>
              <a:rPr lang="en-US" sz="4000" dirty="0"/>
              <a:t>Private Fellowships</a:t>
            </a:r>
            <a:endParaRPr lang="en-IN" sz="4000" dirty="0"/>
          </a:p>
        </p:txBody>
      </p:sp>
      <p:sp>
        <p:nvSpPr>
          <p:cNvPr id="5" name="TextBox 4">
            <a:extLst>
              <a:ext uri="{FF2B5EF4-FFF2-40B4-BE49-F238E27FC236}">
                <a16:creationId xmlns:a16="http://schemas.microsoft.com/office/drawing/2014/main" id="{73D960C3-2CDC-41A6-AE58-83E7D140F84A}"/>
              </a:ext>
            </a:extLst>
          </p:cNvPr>
          <p:cNvSpPr txBox="1"/>
          <p:nvPr/>
        </p:nvSpPr>
        <p:spPr>
          <a:xfrm>
            <a:off x="161364" y="571499"/>
            <a:ext cx="8821271" cy="4616648"/>
          </a:xfrm>
          <a:prstGeom prst="rect">
            <a:avLst/>
          </a:prstGeom>
          <a:noFill/>
        </p:spPr>
        <p:txBody>
          <a:bodyPr wrap="square">
            <a:spAutoFit/>
          </a:bodyPr>
          <a:lstStyle/>
          <a:p>
            <a:r>
              <a:rPr lang="en-US" sz="1400" b="1" dirty="0">
                <a:effectLst/>
              </a:rPr>
              <a:t>By application in August</a:t>
            </a:r>
            <a:r>
              <a:rPr lang="en-US" sz="1400" dirty="0">
                <a:effectLst/>
              </a:rPr>
              <a:t>:</a:t>
            </a:r>
          </a:p>
          <a:p>
            <a:pPr marL="285750" indent="-285750">
              <a:buFont typeface="Arial" panose="020B0604020202020204" pitchFamily="34" charset="0"/>
              <a:buChar char="•"/>
            </a:pPr>
            <a:r>
              <a:rPr lang="en-US" sz="1400" dirty="0">
                <a:effectLst/>
              </a:rPr>
              <a:t>Sony Women in Engineering </a:t>
            </a:r>
            <a:r>
              <a:rPr lang="en-US" sz="1400" dirty="0" err="1">
                <a:effectLst/>
              </a:rPr>
              <a:t>M.Tech</a:t>
            </a:r>
            <a:r>
              <a:rPr lang="en-US" sz="1400" dirty="0">
                <a:effectLst/>
              </a:rPr>
              <a:t>. Fellowship (For girl students only; To be awarded by the end of August by the Dean of Engineering; No. of Fellowships - 1)</a:t>
            </a:r>
          </a:p>
          <a:p>
            <a:pPr marL="285750" indent="-285750">
              <a:buFont typeface="Arial" panose="020B0604020202020204" pitchFamily="34" charset="0"/>
              <a:buChar char="•"/>
            </a:pPr>
            <a:r>
              <a:rPr lang="en-US" sz="1400" dirty="0">
                <a:effectLst/>
              </a:rPr>
              <a:t>Wells-Fargo Women in Engineering </a:t>
            </a:r>
            <a:r>
              <a:rPr lang="en-US" sz="1400" dirty="0" err="1">
                <a:effectLst/>
              </a:rPr>
              <a:t>M.Tech</a:t>
            </a:r>
            <a:r>
              <a:rPr lang="en-US" sz="1400" dirty="0">
                <a:effectLst/>
              </a:rPr>
              <a:t>. (Research)/</a:t>
            </a:r>
            <a:r>
              <a:rPr lang="en-US" sz="1400" dirty="0" err="1">
                <a:effectLst/>
              </a:rPr>
              <a:t>M.Tech</a:t>
            </a:r>
            <a:r>
              <a:rPr lang="en-US" sz="1400" dirty="0">
                <a:effectLst/>
              </a:rPr>
              <a:t>. Fellowship (For girl students only; To be awarded by the end of August by the Department; No. of Fellowships - 2)</a:t>
            </a:r>
          </a:p>
          <a:p>
            <a:pPr marL="285750" indent="-285750">
              <a:buFont typeface="Arial" panose="020B0604020202020204" pitchFamily="34" charset="0"/>
              <a:buChar char="•"/>
            </a:pPr>
            <a:r>
              <a:rPr lang="en-US" sz="1400" dirty="0">
                <a:effectLst/>
              </a:rPr>
              <a:t>Citrix Women M. Tech Fellowship; No of Fellowship - 1</a:t>
            </a:r>
          </a:p>
          <a:p>
            <a:r>
              <a:rPr lang="en-US" sz="1400" dirty="0">
                <a:effectLst/>
              </a:rPr>
              <a:t>….. More fellowships coming, keep an eye</a:t>
            </a:r>
          </a:p>
          <a:p>
            <a:endParaRPr lang="en-US" i="1" dirty="0"/>
          </a:p>
          <a:p>
            <a:r>
              <a:rPr lang="en-US" i="1" dirty="0"/>
              <a:t>Instituted under funding from Corporate Social Responsibility - no requirement of industrial internship and/or other commitments, and student free to choose any advisor</a:t>
            </a:r>
          </a:p>
          <a:p>
            <a:pPr marL="285750" indent="-285750">
              <a:buFont typeface="Arial" panose="020B0604020202020204" pitchFamily="34" charset="0"/>
              <a:buChar char="•"/>
            </a:pPr>
            <a:endParaRPr lang="en-US" sz="1400" dirty="0">
              <a:effectLst/>
            </a:endParaRPr>
          </a:p>
          <a:p>
            <a:r>
              <a:rPr lang="en-US" sz="1400" b="1" dirty="0">
                <a:effectLst/>
              </a:rPr>
              <a:t>By nomination (Prof. </a:t>
            </a:r>
            <a:r>
              <a:rPr lang="en-US" sz="1400" b="1" dirty="0" err="1">
                <a:effectLst/>
              </a:rPr>
              <a:t>Yalavarthy</a:t>
            </a:r>
            <a:r>
              <a:rPr lang="en-US" sz="1400" b="1" dirty="0">
                <a:effectLst/>
              </a:rPr>
              <a:t>) at the end of second semester </a:t>
            </a:r>
          </a:p>
          <a:p>
            <a:pPr marL="285750" indent="-285750">
              <a:buFont typeface="Arial" panose="020B0604020202020204" pitchFamily="34" charset="0"/>
              <a:buChar char="•"/>
            </a:pPr>
            <a:r>
              <a:rPr lang="en-US" sz="1400" dirty="0">
                <a:effectLst/>
              </a:rPr>
              <a:t>GE Healthcare </a:t>
            </a:r>
            <a:r>
              <a:rPr lang="en-US" sz="1400" dirty="0" err="1">
                <a:effectLst/>
              </a:rPr>
              <a:t>M.Tech</a:t>
            </a:r>
            <a:r>
              <a:rPr lang="en-US" sz="1400" dirty="0">
                <a:effectLst/>
              </a:rPr>
              <a:t>. Fellowship (No. of Fellowships - 1)</a:t>
            </a:r>
          </a:p>
          <a:p>
            <a:pPr marL="285750" indent="-285750">
              <a:buFont typeface="Arial" panose="020B0604020202020204" pitchFamily="34" charset="0"/>
              <a:buChar char="•"/>
            </a:pPr>
            <a:r>
              <a:rPr lang="en-US" sz="1400" dirty="0">
                <a:effectLst/>
              </a:rPr>
              <a:t>Siemens </a:t>
            </a:r>
            <a:r>
              <a:rPr lang="en-US" sz="1400" dirty="0" err="1">
                <a:effectLst/>
              </a:rPr>
              <a:t>Healthineers</a:t>
            </a:r>
            <a:r>
              <a:rPr lang="en-US" sz="1400" dirty="0">
                <a:effectLst/>
              </a:rPr>
              <a:t> </a:t>
            </a:r>
            <a:r>
              <a:rPr lang="en-US" sz="1400" dirty="0" err="1">
                <a:effectLst/>
              </a:rPr>
              <a:t>M.Tech</a:t>
            </a:r>
            <a:r>
              <a:rPr lang="en-US" sz="1400" dirty="0">
                <a:effectLst/>
              </a:rPr>
              <a:t>. Fellowship (No. of Fellowships - 1)</a:t>
            </a:r>
            <a:endParaRPr lang="en-US" dirty="0"/>
          </a:p>
          <a:p>
            <a:endParaRPr lang="en-US" dirty="0"/>
          </a:p>
          <a:p>
            <a:r>
              <a:rPr lang="en-US" sz="1400" i="1" dirty="0">
                <a:solidFill>
                  <a:srgbClr val="FF0000"/>
                </a:solidFill>
                <a:effectLst/>
              </a:rPr>
              <a:t>All scholarships provide Rs. 25,000/- as fellowship for the awarded students and have contingency amount for the students to purchase a laptop</a:t>
            </a:r>
          </a:p>
          <a:p>
            <a:endParaRPr lang="en-US" sz="1400" i="1" dirty="0">
              <a:solidFill>
                <a:srgbClr val="FF0000"/>
              </a:solidFill>
              <a:effectLst/>
            </a:endParaRPr>
          </a:p>
          <a:p>
            <a:pPr algn="ctr"/>
            <a:r>
              <a:rPr lang="en-IN" sz="1400" u="sng" dirty="0">
                <a:solidFill>
                  <a:schemeClr val="hlink"/>
                </a:solidFill>
                <a:hlinkClick r:id="rId2"/>
              </a:rPr>
              <a:t>For updated information please follow: http://cds.iisc.ac.in/resources/fellowships/</a:t>
            </a:r>
            <a:endParaRPr lang="en-IN" sz="1400" u="sng" dirty="0">
              <a:solidFill>
                <a:schemeClr val="hlink"/>
              </a:solidFill>
            </a:endParaRPr>
          </a:p>
          <a:p>
            <a:pPr algn="ctr"/>
            <a:r>
              <a:rPr lang="en-IN" sz="1400" u="sng" dirty="0">
                <a:solidFill>
                  <a:schemeClr val="hlink"/>
                </a:solidFill>
              </a:rPr>
              <a:t>Once you choose a private fellowship, you cannot revert to MOE fellowship. But your fellowship amount could be downgraded if your performance is poor.</a:t>
            </a:r>
            <a:endParaRPr lang="en-IN" sz="1400" dirty="0"/>
          </a:p>
        </p:txBody>
      </p:sp>
    </p:spTree>
    <p:extLst>
      <p:ext uri="{BB962C8B-B14F-4D97-AF65-F5344CB8AC3E}">
        <p14:creationId xmlns:p14="http://schemas.microsoft.com/office/powerpoint/2010/main" val="2235984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37"/>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solidFill>
                  <a:srgbClr val="008000"/>
                </a:solidFill>
              </a:rPr>
              <a:t>First Year M.Tech. Student Lab</a:t>
            </a:r>
            <a:endParaRPr>
              <a:solidFill>
                <a:srgbClr val="008000"/>
              </a:solidFill>
            </a:endParaRPr>
          </a:p>
          <a:p>
            <a:pPr marL="0" lvl="0" indent="0" algn="ctr" rtl="0">
              <a:spcBef>
                <a:spcPts val="0"/>
              </a:spcBef>
              <a:spcAft>
                <a:spcPts val="0"/>
              </a:spcAft>
              <a:buNone/>
            </a:pPr>
            <a:r>
              <a:rPr lang="en" sz="3000">
                <a:solidFill>
                  <a:srgbClr val="FF0000"/>
                </a:solidFill>
              </a:rPr>
              <a:t>Guidelines</a:t>
            </a:r>
            <a:endParaRPr sz="3000">
              <a:solidFill>
                <a:srgbClr val="FF0000"/>
              </a:solidFill>
            </a:endParaRPr>
          </a:p>
        </p:txBody>
      </p:sp>
      <p:sp>
        <p:nvSpPr>
          <p:cNvPr id="214" name="Google Shape;214;p37"/>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457200" lvl="0" indent="-342900" algn="l" rtl="0">
              <a:spcBef>
                <a:spcPts val="640"/>
              </a:spcBef>
              <a:spcAft>
                <a:spcPts val="0"/>
              </a:spcAft>
              <a:buSzPts val="1800"/>
              <a:buChar char="•"/>
            </a:pPr>
            <a:r>
              <a:rPr lang="en" sz="1800" dirty="0"/>
              <a:t>Student Lab keys will be available with security (lobby of the building). The security is available 24X7 and 365 days. Those who come first can get it issued and those who leave the last can return the keys to security.</a:t>
            </a:r>
            <a:endParaRPr sz="1800" dirty="0"/>
          </a:p>
          <a:p>
            <a:pPr marL="457200" lvl="0" indent="-342900" algn="l" rtl="0">
              <a:spcBef>
                <a:spcPts val="0"/>
              </a:spcBef>
              <a:spcAft>
                <a:spcPts val="0"/>
              </a:spcAft>
              <a:buSzPts val="1800"/>
              <a:buChar char="•"/>
            </a:pPr>
            <a:r>
              <a:rPr lang="en" sz="1800" dirty="0"/>
              <a:t>There are limited number of machines available in the student lab. It is advisable that you have your own machine (laptop). </a:t>
            </a:r>
            <a:endParaRPr sz="1800" dirty="0"/>
          </a:p>
          <a:p>
            <a:pPr marL="457200" lvl="0" indent="-342900" algn="l" rtl="0">
              <a:spcBef>
                <a:spcPts val="0"/>
              </a:spcBef>
              <a:spcAft>
                <a:spcPts val="0"/>
              </a:spcAft>
              <a:buSzPts val="1800"/>
              <a:buChar char="•"/>
            </a:pPr>
            <a:r>
              <a:rPr lang="en" sz="1800" dirty="0"/>
              <a:t>Your tenure at First year M.Tech. student lab is from </a:t>
            </a:r>
            <a:r>
              <a:rPr lang="en-IN" sz="1800" dirty="0"/>
              <a:t>Aug</a:t>
            </a:r>
            <a:r>
              <a:rPr lang="en" sz="1800" dirty="0"/>
              <a:t> 1 - </a:t>
            </a:r>
            <a:r>
              <a:rPr lang="en-IN" sz="1800" dirty="0"/>
              <a:t>Dec</a:t>
            </a:r>
            <a:r>
              <a:rPr lang="en" sz="1800" dirty="0"/>
              <a:t> 31 (4 months). Beyond which, your seating place will be in your dissertation advisor lab. </a:t>
            </a:r>
            <a:endParaRPr sz="1800" dirty="0"/>
          </a:p>
          <a:p>
            <a:pPr marL="457200" lvl="0" indent="-342900" algn="l" rtl="0">
              <a:spcBef>
                <a:spcPts val="0"/>
              </a:spcBef>
              <a:spcAft>
                <a:spcPts val="0"/>
              </a:spcAft>
              <a:buSzPts val="1800"/>
              <a:buChar char="•"/>
            </a:pPr>
            <a:r>
              <a:rPr lang="en" sz="1800" dirty="0"/>
              <a:t>The student lab will remain closed between </a:t>
            </a:r>
            <a:r>
              <a:rPr lang="en-IN" sz="1800" dirty="0"/>
              <a:t>Jan </a:t>
            </a:r>
            <a:r>
              <a:rPr lang="en" sz="1800" dirty="0"/>
              <a:t>1 to Ju</a:t>
            </a:r>
            <a:r>
              <a:rPr lang="en-IN" sz="1800" dirty="0"/>
              <a:t>ne</a:t>
            </a:r>
            <a:r>
              <a:rPr lang="en" sz="1800" dirty="0"/>
              <a:t> 30. </a:t>
            </a:r>
            <a:endParaRPr sz="1800" dirty="0"/>
          </a:p>
          <a:p>
            <a:pPr marL="457200" lvl="0" indent="-342900" algn="l" rtl="0">
              <a:spcBef>
                <a:spcPts val="0"/>
              </a:spcBef>
              <a:spcAft>
                <a:spcPts val="0"/>
              </a:spcAft>
              <a:buSzPts val="1800"/>
              <a:buChar char="•"/>
            </a:pPr>
            <a:r>
              <a:rPr lang="en" sz="1800" dirty="0"/>
              <a:t>Maintain professionalism to keep the student lab neat and clean. Anybody found misusing it, will be barred from using the student lab and appropriate action will be taken by the DCC and Chair. </a:t>
            </a:r>
            <a:endParaRPr sz="1800" dirty="0"/>
          </a:p>
          <a:p>
            <a:pPr marL="342900" lvl="0" indent="-139700" algn="l" rtl="0">
              <a:spcBef>
                <a:spcPts val="640"/>
              </a:spcBef>
              <a:spcAft>
                <a:spcPts val="0"/>
              </a:spcAft>
              <a:buNone/>
            </a:pPr>
            <a:endParaRPr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49D1C-F57F-4EFE-9431-6AEB88477365}"/>
              </a:ext>
            </a:extLst>
          </p:cNvPr>
          <p:cNvSpPr>
            <a:spLocks noGrp="1"/>
          </p:cNvSpPr>
          <p:nvPr>
            <p:ph type="ctrTitle"/>
          </p:nvPr>
        </p:nvSpPr>
        <p:spPr>
          <a:xfrm>
            <a:off x="419303" y="271145"/>
            <a:ext cx="7772400" cy="1102519"/>
          </a:xfrm>
        </p:spPr>
        <p:txBody>
          <a:bodyPr/>
          <a:lstStyle/>
          <a:p>
            <a:r>
              <a:rPr lang="en-US" dirty="0"/>
              <a:t>Course Registration</a:t>
            </a:r>
            <a:br>
              <a:rPr lang="en-US" dirty="0"/>
            </a:br>
            <a:r>
              <a:rPr lang="en-US" dirty="0">
                <a:hlinkClick r:id="rId2"/>
              </a:rPr>
              <a:t>http://sap.iisc.ac.in</a:t>
            </a:r>
            <a:r>
              <a:rPr lang="en-US" dirty="0"/>
              <a:t> </a:t>
            </a:r>
            <a:r>
              <a:rPr lang="en-US" sz="1800" dirty="0"/>
              <a:t>(IISc Network Only)</a:t>
            </a:r>
            <a:endParaRPr lang="en-IN" dirty="0"/>
          </a:p>
        </p:txBody>
      </p:sp>
      <p:sp>
        <p:nvSpPr>
          <p:cNvPr id="3" name="Subtitle 2">
            <a:extLst>
              <a:ext uri="{FF2B5EF4-FFF2-40B4-BE49-F238E27FC236}">
                <a16:creationId xmlns:a16="http://schemas.microsoft.com/office/drawing/2014/main" id="{94E96DC8-B570-4A5B-8DAE-AF0A58E5DAA9}"/>
              </a:ext>
            </a:extLst>
          </p:cNvPr>
          <p:cNvSpPr>
            <a:spLocks noGrp="1"/>
          </p:cNvSpPr>
          <p:nvPr>
            <p:ph type="subTitle" idx="1"/>
          </p:nvPr>
        </p:nvSpPr>
        <p:spPr>
          <a:xfrm>
            <a:off x="47064" y="1664073"/>
            <a:ext cx="8975912" cy="1868836"/>
          </a:xfrm>
        </p:spPr>
        <p:txBody>
          <a:bodyPr/>
          <a:lstStyle/>
          <a:p>
            <a:r>
              <a:rPr lang="en-US" dirty="0"/>
              <a:t>Class Schedule: https://indianinstituteofscience.sharepoint.com/CDS</a:t>
            </a:r>
          </a:p>
          <a:p>
            <a:r>
              <a:rPr lang="en-IN" dirty="0"/>
              <a:t>https://cds.iisc.ac.in/courses/schedule/</a:t>
            </a:r>
          </a:p>
        </p:txBody>
      </p:sp>
      <p:sp>
        <p:nvSpPr>
          <p:cNvPr id="4" name="TextBox 3">
            <a:extLst>
              <a:ext uri="{FF2B5EF4-FFF2-40B4-BE49-F238E27FC236}">
                <a16:creationId xmlns:a16="http://schemas.microsoft.com/office/drawing/2014/main" id="{898A0049-A1F6-4AE4-BC2A-A41268DADB73}"/>
              </a:ext>
            </a:extLst>
          </p:cNvPr>
          <p:cNvSpPr txBox="1"/>
          <p:nvPr/>
        </p:nvSpPr>
        <p:spPr>
          <a:xfrm>
            <a:off x="322729" y="3624198"/>
            <a:ext cx="8498541" cy="954107"/>
          </a:xfrm>
          <a:prstGeom prst="rect">
            <a:avLst/>
          </a:prstGeom>
          <a:noFill/>
        </p:spPr>
        <p:txBody>
          <a:bodyPr wrap="square" rtlCol="0">
            <a:spAutoFit/>
          </a:bodyPr>
          <a:lstStyle/>
          <a:p>
            <a:r>
              <a:rPr lang="en-US" b="1" dirty="0"/>
              <a:t>RTP</a:t>
            </a:r>
            <a:r>
              <a:rPr lang="en-US" dirty="0"/>
              <a:t>: Research Training Program (Credits that are counted towards your </a:t>
            </a:r>
            <a:r>
              <a:rPr lang="en-US" b="1" dirty="0"/>
              <a:t>qualifying criteria </a:t>
            </a:r>
            <a:r>
              <a:rPr lang="en-US" dirty="0"/>
              <a:t>for studentship)</a:t>
            </a:r>
          </a:p>
          <a:p>
            <a:r>
              <a:rPr lang="en-US" b="1" dirty="0"/>
              <a:t>Qualifying Criteria</a:t>
            </a:r>
            <a:r>
              <a:rPr lang="en-US" dirty="0"/>
              <a:t>: Fulfill required minimum credits for your program and maintain minimum CGPA on these minimum credits</a:t>
            </a:r>
            <a:endParaRPr lang="en-IN" dirty="0"/>
          </a:p>
        </p:txBody>
      </p:sp>
      <p:sp>
        <p:nvSpPr>
          <p:cNvPr id="5" name="TextBox 4">
            <a:extLst>
              <a:ext uri="{FF2B5EF4-FFF2-40B4-BE49-F238E27FC236}">
                <a16:creationId xmlns:a16="http://schemas.microsoft.com/office/drawing/2014/main" id="{33CF4DDA-85F9-41B4-A2DF-53E3253055C1}"/>
              </a:ext>
            </a:extLst>
          </p:cNvPr>
          <p:cNvSpPr txBox="1"/>
          <p:nvPr/>
        </p:nvSpPr>
        <p:spPr>
          <a:xfrm>
            <a:off x="2277941" y="4726947"/>
            <a:ext cx="4588115" cy="307777"/>
          </a:xfrm>
          <a:prstGeom prst="rect">
            <a:avLst/>
          </a:prstGeom>
          <a:noFill/>
        </p:spPr>
        <p:txBody>
          <a:bodyPr wrap="none" rtlCol="0">
            <a:spAutoFit/>
          </a:bodyPr>
          <a:lstStyle/>
          <a:p>
            <a:r>
              <a:rPr lang="en-US" dirty="0"/>
              <a:t>Minimum credits: 64		Minimum CGPA: 5.5</a:t>
            </a:r>
            <a:endParaRPr lang="en-IN" dirty="0"/>
          </a:p>
        </p:txBody>
      </p:sp>
    </p:spTree>
    <p:extLst>
      <p:ext uri="{BB962C8B-B14F-4D97-AF65-F5344CB8AC3E}">
        <p14:creationId xmlns:p14="http://schemas.microsoft.com/office/powerpoint/2010/main" val="998140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6"/>
          <p:cNvSpPr txBox="1">
            <a:spLocks noGrp="1"/>
          </p:cNvSpPr>
          <p:nvPr>
            <p:ph type="title"/>
          </p:nvPr>
        </p:nvSpPr>
        <p:spPr>
          <a:xfrm>
            <a:off x="457200" y="-152400"/>
            <a:ext cx="8534400" cy="857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a:solidFill>
                  <a:srgbClr val="008000"/>
                </a:solidFill>
                <a:latin typeface="Calibri"/>
                <a:ea typeface="Calibri"/>
                <a:cs typeface="Calibri"/>
                <a:sym typeface="Calibri"/>
              </a:rPr>
              <a:t>M.Tech. (CDS) Course Structure </a:t>
            </a:r>
            <a:endParaRPr sz="3959" b="0" i="0" u="none" strike="noStrike" cap="none">
              <a:solidFill>
                <a:schemeClr val="dk1"/>
              </a:solidFill>
              <a:latin typeface="Calibri"/>
              <a:ea typeface="Calibri"/>
              <a:cs typeface="Calibri"/>
              <a:sym typeface="Calibri"/>
            </a:endParaRPr>
          </a:p>
        </p:txBody>
      </p:sp>
      <p:sp>
        <p:nvSpPr>
          <p:cNvPr id="138" name="Google Shape;138;p26"/>
          <p:cNvSpPr txBox="1">
            <a:spLocks noGrp="1"/>
          </p:cNvSpPr>
          <p:nvPr>
            <p:ph type="body" idx="1"/>
          </p:nvPr>
        </p:nvSpPr>
        <p:spPr>
          <a:xfrm>
            <a:off x="152400" y="492299"/>
            <a:ext cx="8839200" cy="3394500"/>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Font typeface="Arial"/>
              <a:buNone/>
            </a:pPr>
            <a:r>
              <a:rPr lang="en" sz="2800" b="0" i="0" u="none" strike="noStrike" cap="none" dirty="0">
                <a:solidFill>
                  <a:schemeClr val="dk1"/>
                </a:solidFill>
                <a:latin typeface="Calibri"/>
                <a:ea typeface="Calibri"/>
                <a:cs typeface="Calibri"/>
                <a:sym typeface="Calibri"/>
              </a:rPr>
              <a:t>Duration: 24 Months (</a:t>
            </a:r>
            <a:r>
              <a:rPr lang="en" sz="2800" dirty="0"/>
              <a:t>Aug 20</a:t>
            </a:r>
            <a:r>
              <a:rPr lang="en-IN" sz="2800" dirty="0"/>
              <a:t>xx</a:t>
            </a:r>
            <a:r>
              <a:rPr lang="en" sz="2800" dirty="0"/>
              <a:t> - June 20xx+2</a:t>
            </a:r>
            <a:r>
              <a:rPr lang="en" sz="2800" b="0" i="0" u="none" strike="noStrike" cap="none" dirty="0">
                <a:solidFill>
                  <a:schemeClr val="dk1"/>
                </a:solidFill>
                <a:latin typeface="Calibri"/>
                <a:ea typeface="Calibri"/>
                <a:cs typeface="Calibri"/>
                <a:sym typeface="Calibri"/>
              </a:rPr>
              <a:t>) (Ex: xx=</a:t>
            </a:r>
            <a:r>
              <a:rPr lang="en" sz="2800" dirty="0"/>
              <a:t>20</a:t>
            </a:r>
            <a:r>
              <a:rPr lang="en" sz="2800" b="0" i="0" u="none" strike="noStrike" cap="none" dirty="0">
                <a:solidFill>
                  <a:schemeClr val="dk1"/>
                </a:solidFill>
                <a:latin typeface="Calibri"/>
                <a:ea typeface="Calibri"/>
                <a:cs typeface="Calibri"/>
                <a:sym typeface="Calibri"/>
              </a:rPr>
              <a:t>)</a:t>
            </a:r>
            <a:endParaRPr dirty="0"/>
          </a:p>
          <a:p>
            <a:pPr marL="342900" marR="0" lvl="0" indent="-342900" algn="l" rtl="0">
              <a:lnSpc>
                <a:spcPct val="90000"/>
              </a:lnSpc>
              <a:spcBef>
                <a:spcPts val="560"/>
              </a:spcBef>
              <a:spcAft>
                <a:spcPts val="0"/>
              </a:spcAft>
              <a:buClr>
                <a:srgbClr val="FF0000"/>
              </a:buClr>
              <a:buSzPts val="2800"/>
              <a:buFont typeface="Arial"/>
              <a:buChar char="•"/>
            </a:pPr>
            <a:r>
              <a:rPr lang="en" sz="2800" b="0" i="0" u="none" strike="noStrike" cap="none" dirty="0">
                <a:solidFill>
                  <a:srgbClr val="FF0000"/>
                </a:solidFill>
                <a:latin typeface="Calibri"/>
                <a:ea typeface="Calibri"/>
                <a:cs typeface="Calibri"/>
                <a:sym typeface="Calibri"/>
              </a:rPr>
              <a:t>Hard Core: 1</a:t>
            </a:r>
            <a:r>
              <a:rPr lang="en" sz="2800" dirty="0">
                <a:solidFill>
                  <a:srgbClr val="FF0000"/>
                </a:solidFill>
              </a:rPr>
              <a:t>4</a:t>
            </a:r>
            <a:r>
              <a:rPr lang="en" sz="2800" b="0" i="0" u="none" strike="noStrike" cap="none" dirty="0">
                <a:solidFill>
                  <a:srgbClr val="FF0000"/>
                </a:solidFill>
                <a:latin typeface="Calibri"/>
                <a:ea typeface="Calibri"/>
                <a:cs typeface="Calibri"/>
                <a:sym typeface="Calibri"/>
              </a:rPr>
              <a:t> credits</a:t>
            </a:r>
            <a:endParaRPr dirty="0"/>
          </a:p>
          <a:p>
            <a:pPr marL="742950" marR="0" lvl="1" indent="-285750" algn="l" rtl="0">
              <a:lnSpc>
                <a:spcPct val="90000"/>
              </a:lnSpc>
              <a:spcBef>
                <a:spcPts val="480"/>
              </a:spcBef>
              <a:spcAft>
                <a:spcPts val="0"/>
              </a:spcAft>
              <a:buClr>
                <a:srgbClr val="FF0000"/>
              </a:buClr>
              <a:buSzPts val="2400"/>
              <a:buFont typeface="Arial"/>
              <a:buChar char="–"/>
            </a:pPr>
            <a:r>
              <a:rPr lang="en" sz="2400" b="0" i="0" u="none" strike="noStrike" cap="none" dirty="0">
                <a:solidFill>
                  <a:srgbClr val="FF0000"/>
                </a:solidFill>
                <a:latin typeface="Calibri"/>
                <a:ea typeface="Calibri"/>
                <a:cs typeface="Calibri"/>
                <a:sym typeface="Calibri"/>
              </a:rPr>
              <a:t>Courses: 1</a:t>
            </a:r>
            <a:r>
              <a:rPr lang="en" sz="2400" dirty="0">
                <a:solidFill>
                  <a:srgbClr val="FF0000"/>
                </a:solidFill>
              </a:rPr>
              <a:t>3</a:t>
            </a:r>
            <a:r>
              <a:rPr lang="en" sz="2400" b="0" i="0" u="none" strike="noStrike" cap="none" dirty="0">
                <a:solidFill>
                  <a:srgbClr val="FF0000"/>
                </a:solidFill>
                <a:latin typeface="Calibri"/>
                <a:ea typeface="Calibri"/>
                <a:cs typeface="Calibri"/>
                <a:sym typeface="Calibri"/>
              </a:rPr>
              <a:t> credits</a:t>
            </a:r>
            <a:endParaRPr dirty="0"/>
          </a:p>
          <a:p>
            <a:pPr marL="742950" marR="0" lvl="1" indent="-285750" algn="l" rtl="0">
              <a:lnSpc>
                <a:spcPct val="90000"/>
              </a:lnSpc>
              <a:spcBef>
                <a:spcPts val="480"/>
              </a:spcBef>
              <a:spcAft>
                <a:spcPts val="0"/>
              </a:spcAft>
              <a:buClr>
                <a:srgbClr val="FF0000"/>
              </a:buClr>
              <a:buSzPts val="2400"/>
              <a:buFont typeface="Arial"/>
              <a:buChar char="–"/>
            </a:pPr>
            <a:r>
              <a:rPr lang="en" sz="2400" b="0" i="0" u="none" strike="noStrike" cap="none" dirty="0">
                <a:solidFill>
                  <a:srgbClr val="FF0000"/>
                </a:solidFill>
                <a:latin typeface="Calibri"/>
                <a:ea typeface="Calibri"/>
                <a:cs typeface="Calibri"/>
                <a:sym typeface="Calibri"/>
              </a:rPr>
              <a:t>Research Methods:  1 credit (soft skills course)</a:t>
            </a:r>
            <a:endParaRPr dirty="0"/>
          </a:p>
          <a:p>
            <a:pPr marL="342900" marR="0" lvl="0" indent="-342900" algn="l" rtl="0">
              <a:lnSpc>
                <a:spcPct val="90000"/>
              </a:lnSpc>
              <a:spcBef>
                <a:spcPts val="560"/>
              </a:spcBef>
              <a:spcAft>
                <a:spcPts val="0"/>
              </a:spcAft>
              <a:buClr>
                <a:srgbClr val="00703C"/>
              </a:buClr>
              <a:buSzPts val="2800"/>
              <a:buFont typeface="Arial"/>
              <a:buChar char="•"/>
            </a:pPr>
            <a:r>
              <a:rPr lang="en" sz="2800" b="0" i="0" u="none" strike="noStrike" cap="none" dirty="0">
                <a:solidFill>
                  <a:srgbClr val="00703C"/>
                </a:solidFill>
                <a:latin typeface="Calibri"/>
                <a:ea typeface="Calibri"/>
                <a:cs typeface="Calibri"/>
                <a:sym typeface="Calibri"/>
              </a:rPr>
              <a:t>Soft Core: 10 credits minimum </a:t>
            </a:r>
            <a:r>
              <a:rPr lang="en" sz="2800" b="0" i="1" u="none" strike="noStrike" cap="none" dirty="0">
                <a:solidFill>
                  <a:srgbClr val="00703C"/>
                </a:solidFill>
                <a:latin typeface="Calibri"/>
                <a:ea typeface="Calibri"/>
                <a:cs typeface="Calibri"/>
                <a:sym typeface="Calibri"/>
              </a:rPr>
              <a:t>(atleast three courses)</a:t>
            </a:r>
            <a:endParaRPr sz="2800" b="0" i="0" u="none" strike="noStrike" cap="none" dirty="0">
              <a:solidFill>
                <a:srgbClr val="00703C"/>
              </a:solidFill>
              <a:latin typeface="Calibri"/>
              <a:ea typeface="Calibri"/>
              <a:cs typeface="Calibri"/>
              <a:sym typeface="Calibri"/>
            </a:endParaRPr>
          </a:p>
          <a:p>
            <a:pPr marL="342900" marR="0" lvl="0" indent="-342900" algn="l" rtl="0">
              <a:lnSpc>
                <a:spcPct val="90000"/>
              </a:lnSpc>
              <a:spcBef>
                <a:spcPts val="560"/>
              </a:spcBef>
              <a:spcAft>
                <a:spcPts val="0"/>
              </a:spcAft>
              <a:buClr>
                <a:srgbClr val="FF0000"/>
              </a:buClr>
              <a:buSzPts val="2800"/>
              <a:buFont typeface="Arial"/>
              <a:buChar char="•"/>
            </a:pPr>
            <a:r>
              <a:rPr lang="en" sz="2800" b="0" i="0" u="none" strike="noStrike" cap="none" dirty="0">
                <a:solidFill>
                  <a:srgbClr val="FF0000"/>
                </a:solidFill>
                <a:latin typeface="Calibri"/>
                <a:ea typeface="Calibri"/>
                <a:cs typeface="Calibri"/>
                <a:sym typeface="Calibri"/>
              </a:rPr>
              <a:t>Dissertation: 28 credits (from May 20</a:t>
            </a:r>
            <a:r>
              <a:rPr lang="en" sz="2800" dirty="0">
                <a:solidFill>
                  <a:srgbClr val="FF0000"/>
                </a:solidFill>
              </a:rPr>
              <a:t>xx</a:t>
            </a:r>
            <a:r>
              <a:rPr lang="en" sz="2800" b="0" i="0" u="none" strike="noStrike" cap="none" dirty="0">
                <a:solidFill>
                  <a:srgbClr val="FF0000"/>
                </a:solidFill>
                <a:latin typeface="Calibri"/>
                <a:ea typeface="Calibri"/>
                <a:cs typeface="Calibri"/>
                <a:sym typeface="Calibri"/>
              </a:rPr>
              <a:t> – Ju</a:t>
            </a:r>
            <a:r>
              <a:rPr lang="en" sz="2800" dirty="0">
                <a:solidFill>
                  <a:srgbClr val="FF0000"/>
                </a:solidFill>
              </a:rPr>
              <a:t>ne</a:t>
            </a:r>
            <a:r>
              <a:rPr lang="en" sz="2800" b="0" i="0" u="none" strike="noStrike" cap="none" dirty="0">
                <a:solidFill>
                  <a:srgbClr val="FF0000"/>
                </a:solidFill>
                <a:latin typeface="Calibri"/>
                <a:ea typeface="Calibri"/>
                <a:cs typeface="Calibri"/>
                <a:sym typeface="Calibri"/>
              </a:rPr>
              <a:t> 20</a:t>
            </a:r>
            <a:r>
              <a:rPr lang="en" sz="2800" dirty="0">
                <a:solidFill>
                  <a:srgbClr val="FF0000"/>
                </a:solidFill>
              </a:rPr>
              <a:t>xx+1</a:t>
            </a:r>
            <a:r>
              <a:rPr lang="en" sz="2800" b="0" i="0" u="none" strike="noStrike" cap="none" dirty="0">
                <a:solidFill>
                  <a:srgbClr val="FF0000"/>
                </a:solidFill>
                <a:latin typeface="Calibri"/>
                <a:ea typeface="Calibri"/>
                <a:cs typeface="Calibri"/>
                <a:sym typeface="Calibri"/>
              </a:rPr>
              <a:t>)</a:t>
            </a:r>
            <a:endParaRPr sz="2800" b="0" i="0" u="none" strike="noStrike" cap="none" dirty="0">
              <a:solidFill>
                <a:srgbClr val="FF0000"/>
              </a:solidFill>
              <a:latin typeface="Calibri"/>
              <a:ea typeface="Calibri"/>
              <a:cs typeface="Calibri"/>
              <a:sym typeface="Calibri"/>
            </a:endParaRPr>
          </a:p>
          <a:p>
            <a:pPr marL="342900" marR="0" lvl="0" indent="-342900" algn="l" rtl="0">
              <a:lnSpc>
                <a:spcPct val="90000"/>
              </a:lnSpc>
              <a:spcBef>
                <a:spcPts val="560"/>
              </a:spcBef>
              <a:spcAft>
                <a:spcPts val="0"/>
              </a:spcAft>
              <a:buClr>
                <a:srgbClr val="3366FF"/>
              </a:buClr>
              <a:buSzPts val="2800"/>
              <a:buFont typeface="Arial"/>
              <a:buChar char="•"/>
            </a:pPr>
            <a:r>
              <a:rPr lang="en" sz="2800" b="0" i="0" u="none" strike="noStrike" cap="none" dirty="0">
                <a:solidFill>
                  <a:srgbClr val="3366FF"/>
                </a:solidFill>
                <a:latin typeface="Calibri"/>
                <a:ea typeface="Calibri"/>
                <a:cs typeface="Calibri"/>
                <a:sym typeface="Calibri"/>
              </a:rPr>
              <a:t>Electives: 12 credits </a:t>
            </a:r>
            <a:r>
              <a:rPr lang="en" sz="2000" b="0" i="1" u="none" strike="noStrike" cap="none" dirty="0">
                <a:solidFill>
                  <a:schemeClr val="dk1"/>
                </a:solidFill>
                <a:latin typeface="Calibri"/>
                <a:ea typeface="Calibri"/>
                <a:cs typeface="Calibri"/>
                <a:sym typeface="Calibri"/>
              </a:rPr>
              <a:t>(Students may credit CDS electives/soft core or other department courses)</a:t>
            </a:r>
            <a:endParaRPr sz="2000" b="0" i="0" u="none" strike="noStrike" cap="none" dirty="0">
              <a:solidFill>
                <a:schemeClr val="dk1"/>
              </a:solidFill>
              <a:latin typeface="Calibri"/>
              <a:ea typeface="Calibri"/>
              <a:cs typeface="Calibri"/>
              <a:sym typeface="Calibri"/>
            </a:endParaRPr>
          </a:p>
          <a:p>
            <a:pPr marL="0" marR="0" lvl="0" indent="0" algn="ctr" rtl="0">
              <a:lnSpc>
                <a:spcPct val="90000"/>
              </a:lnSpc>
              <a:spcBef>
                <a:spcPts val="560"/>
              </a:spcBef>
              <a:spcAft>
                <a:spcPts val="0"/>
              </a:spcAft>
              <a:buClr>
                <a:schemeClr val="dk1"/>
              </a:buClr>
              <a:buFont typeface="Arial"/>
              <a:buNone/>
            </a:pPr>
            <a:r>
              <a:rPr lang="en" sz="2800" b="1" i="0" u="none" strike="noStrike" cap="none" dirty="0">
                <a:solidFill>
                  <a:schemeClr val="dk1"/>
                </a:solidFill>
                <a:latin typeface="Calibri"/>
                <a:ea typeface="Calibri"/>
                <a:cs typeface="Calibri"/>
                <a:sym typeface="Calibri"/>
              </a:rPr>
              <a:t>Total: 64 credits </a:t>
            </a:r>
            <a:r>
              <a:rPr lang="en" sz="2400" b="1" dirty="0">
                <a:solidFill>
                  <a:srgbClr val="008000"/>
                </a:solidFill>
              </a:rPr>
              <a:t>(31 Credits for the First Year is Mandatory)</a:t>
            </a:r>
            <a:endParaRPr sz="2400" dirty="0"/>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7"/>
          <p:cNvSpPr txBox="1">
            <a:spLocks noGrp="1"/>
          </p:cNvSpPr>
          <p:nvPr>
            <p:ph type="title"/>
          </p:nvPr>
        </p:nvSpPr>
        <p:spPr>
          <a:xfrm>
            <a:off x="457200" y="24443"/>
            <a:ext cx="8229600" cy="85725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dirty="0">
                <a:solidFill>
                  <a:srgbClr val="008000"/>
                </a:solidFill>
                <a:latin typeface="Calibri"/>
                <a:ea typeface="Calibri"/>
                <a:cs typeface="Calibri"/>
                <a:sym typeface="Calibri"/>
              </a:rPr>
              <a:t>M.Tech. (CDS) </a:t>
            </a:r>
            <a:br>
              <a:rPr lang="en" sz="3959" b="1" i="0" u="none" strike="noStrike" cap="none" dirty="0">
                <a:solidFill>
                  <a:srgbClr val="008000"/>
                </a:solidFill>
                <a:latin typeface="Calibri"/>
                <a:ea typeface="Calibri"/>
                <a:cs typeface="Calibri"/>
                <a:sym typeface="Calibri"/>
              </a:rPr>
            </a:br>
            <a:r>
              <a:rPr lang="en" sz="3959" b="1" i="0" u="none" strike="noStrike" cap="none" dirty="0">
                <a:solidFill>
                  <a:srgbClr val="008000"/>
                </a:solidFill>
                <a:latin typeface="Calibri"/>
                <a:ea typeface="Calibri"/>
                <a:cs typeface="Calibri"/>
                <a:sym typeface="Calibri"/>
              </a:rPr>
              <a:t>Course Structure </a:t>
            </a:r>
            <a:endParaRPr sz="3959" b="0" i="0" u="none" strike="noStrike" cap="none" dirty="0">
              <a:solidFill>
                <a:schemeClr val="dk1"/>
              </a:solidFill>
              <a:latin typeface="Calibri"/>
              <a:ea typeface="Calibri"/>
              <a:cs typeface="Calibri"/>
              <a:sym typeface="Calibri"/>
            </a:endParaRPr>
          </a:p>
        </p:txBody>
      </p:sp>
      <p:sp>
        <p:nvSpPr>
          <p:cNvPr id="144" name="Google Shape;144;p27"/>
          <p:cNvSpPr txBox="1">
            <a:spLocks noGrp="1"/>
          </p:cNvSpPr>
          <p:nvPr>
            <p:ph type="body" idx="1"/>
          </p:nvPr>
        </p:nvSpPr>
        <p:spPr>
          <a:xfrm>
            <a:off x="152400" y="881692"/>
            <a:ext cx="8839200" cy="4261807"/>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FF0000"/>
              </a:buClr>
              <a:buSzPts val="2800"/>
              <a:buFont typeface="Arial"/>
              <a:buChar char="•"/>
            </a:pPr>
            <a:r>
              <a:rPr lang="en" sz="2800" b="0" i="0" u="none" strike="noStrike" cap="none" dirty="0">
                <a:solidFill>
                  <a:srgbClr val="FF0000"/>
                </a:solidFill>
                <a:latin typeface="Calibri"/>
                <a:ea typeface="Calibri"/>
                <a:cs typeface="Calibri"/>
                <a:sym typeface="Calibri"/>
              </a:rPr>
              <a:t>Hard Core: 1</a:t>
            </a:r>
            <a:r>
              <a:rPr lang="en" sz="2800" dirty="0">
                <a:solidFill>
                  <a:srgbClr val="FF0000"/>
                </a:solidFill>
              </a:rPr>
              <a:t>4</a:t>
            </a:r>
            <a:r>
              <a:rPr lang="en" sz="2800" b="0" i="0" u="none" strike="noStrike" cap="none" dirty="0">
                <a:solidFill>
                  <a:srgbClr val="FF0000"/>
                </a:solidFill>
                <a:latin typeface="Calibri"/>
                <a:ea typeface="Calibri"/>
                <a:cs typeface="Calibri"/>
                <a:sym typeface="Calibri"/>
              </a:rPr>
              <a:t> credits</a:t>
            </a:r>
            <a:endParaRPr dirty="0"/>
          </a:p>
          <a:p>
            <a:pPr marL="742950" marR="0" lvl="1" indent="-285750" algn="l" rtl="0">
              <a:spcBef>
                <a:spcPts val="480"/>
              </a:spcBef>
              <a:spcAft>
                <a:spcPts val="0"/>
              </a:spcAft>
              <a:buClr>
                <a:srgbClr val="FF0000"/>
              </a:buClr>
              <a:buSzPts val="2400"/>
              <a:buFont typeface="Arial"/>
              <a:buChar char="–"/>
            </a:pPr>
            <a:r>
              <a:rPr lang="en" sz="2400" b="0" i="0" u="none" strike="noStrike" cap="none" dirty="0">
                <a:solidFill>
                  <a:srgbClr val="FF0000"/>
                </a:solidFill>
                <a:latin typeface="Calibri"/>
                <a:ea typeface="Calibri"/>
                <a:cs typeface="Calibri"/>
                <a:sym typeface="Calibri"/>
              </a:rPr>
              <a:t>Courses: 1</a:t>
            </a:r>
            <a:r>
              <a:rPr lang="en" sz="2400" dirty="0">
                <a:solidFill>
                  <a:srgbClr val="FF0000"/>
                </a:solidFill>
              </a:rPr>
              <a:t>3</a:t>
            </a:r>
            <a:r>
              <a:rPr lang="en" sz="2400" b="0" i="0" u="none" strike="noStrike" cap="none" dirty="0">
                <a:solidFill>
                  <a:srgbClr val="FF0000"/>
                </a:solidFill>
                <a:latin typeface="Calibri"/>
                <a:ea typeface="Calibri"/>
                <a:cs typeface="Calibri"/>
                <a:sym typeface="Calibri"/>
              </a:rPr>
              <a:t> credits</a:t>
            </a:r>
            <a:endParaRPr dirty="0"/>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221 AUG 3:</a:t>
            </a:r>
            <a:r>
              <a:rPr lang="en" dirty="0">
                <a:solidFill>
                  <a:srgbClr val="000000"/>
                </a:solidFill>
              </a:rPr>
              <a:t>1</a:t>
            </a:r>
            <a:r>
              <a:rPr lang="en" sz="2400" b="0" i="0" u="none" strike="noStrike" cap="none" dirty="0">
                <a:solidFill>
                  <a:srgbClr val="000000"/>
                </a:solidFill>
                <a:latin typeface="Calibri"/>
                <a:ea typeface="Calibri"/>
                <a:cs typeface="Calibri"/>
                <a:sym typeface="Calibri"/>
              </a:rPr>
              <a:t> Introduction to Scalable Systems (SV/</a:t>
            </a:r>
            <a:r>
              <a:rPr lang="en" dirty="0">
                <a:solidFill>
                  <a:srgbClr val="000000"/>
                </a:solidFill>
              </a:rPr>
              <a:t>YS</a:t>
            </a:r>
            <a:r>
              <a:rPr lang="en" sz="2400" b="0" i="0" u="none" strike="noStrike" cap="none" dirty="0">
                <a:solidFill>
                  <a:srgbClr val="000000"/>
                </a:solidFill>
                <a:latin typeface="Calibri"/>
                <a:ea typeface="Calibri"/>
                <a:cs typeface="Calibri"/>
                <a:sym typeface="Calibri"/>
              </a:rPr>
              <a:t>) </a:t>
            </a:r>
            <a:endParaRPr dirty="0"/>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284 AUG 2:1 Numerical Linear Algebra (</a:t>
            </a:r>
            <a:r>
              <a:rPr lang="en" dirty="0">
                <a:solidFill>
                  <a:srgbClr val="000000"/>
                </a:solidFill>
              </a:rPr>
              <a:t>PM</a:t>
            </a:r>
            <a:r>
              <a:rPr lang="en" sz="2400" b="0" i="0" u="none" strike="noStrike" cap="none" dirty="0">
                <a:solidFill>
                  <a:srgbClr val="000000"/>
                </a:solidFill>
                <a:latin typeface="Calibri"/>
                <a:ea typeface="Calibri"/>
                <a:cs typeface="Calibri"/>
                <a:sym typeface="Calibri"/>
              </a:rPr>
              <a:t>)</a:t>
            </a:r>
            <a:endParaRPr dirty="0"/>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288 AUG 3:0 Numerical Methods (RB) </a:t>
            </a:r>
            <a:endParaRPr dirty="0"/>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DS 215 JAN 3:0 Introduction to Data Science (AC) </a:t>
            </a:r>
            <a:endParaRPr sz="3600" b="0" i="0" u="none" strike="noStrike" cap="none" dirty="0">
              <a:solidFill>
                <a:srgbClr val="000000"/>
              </a:solidFill>
              <a:latin typeface="Calibri"/>
              <a:ea typeface="Calibri"/>
              <a:cs typeface="Calibri"/>
              <a:sym typeface="Calibri"/>
            </a:endParaRPr>
          </a:p>
          <a:p>
            <a:pPr marL="742950" marR="0" lvl="1" indent="-285750" algn="l" rtl="0">
              <a:spcBef>
                <a:spcPts val="480"/>
              </a:spcBef>
              <a:spcAft>
                <a:spcPts val="0"/>
              </a:spcAft>
              <a:buClr>
                <a:srgbClr val="FF0000"/>
              </a:buClr>
              <a:buSzPts val="2400"/>
              <a:buFont typeface="Arial"/>
              <a:buChar char="–"/>
            </a:pPr>
            <a:r>
              <a:rPr lang="en" sz="2400" b="0" i="0" u="none" strike="noStrike" cap="none" dirty="0">
                <a:solidFill>
                  <a:srgbClr val="FF0000"/>
                </a:solidFill>
                <a:latin typeface="Calibri"/>
                <a:ea typeface="Calibri"/>
                <a:cs typeface="Calibri"/>
                <a:sym typeface="Calibri"/>
              </a:rPr>
              <a:t>Research Methods:  1 credit (soft skills course)</a:t>
            </a:r>
            <a:endParaRPr sz="2400" b="0" i="0" u="none" strike="noStrike" cap="none" dirty="0">
              <a:solidFill>
                <a:srgbClr val="FF0000"/>
              </a:solidFill>
              <a:latin typeface="Calibri"/>
              <a:ea typeface="Calibri"/>
              <a:cs typeface="Calibri"/>
              <a:sym typeface="Calibri"/>
            </a:endParaRPr>
          </a:p>
          <a:p>
            <a:pPr marL="1143000" marR="0" lvl="2" indent="-228600" algn="l" rtl="0">
              <a:spcBef>
                <a:spcPts val="480"/>
              </a:spcBef>
              <a:spcAft>
                <a:spcPts val="0"/>
              </a:spcAft>
              <a:buClr>
                <a:srgbClr val="000000"/>
              </a:buClr>
              <a:buSzPts val="2400"/>
              <a:buFont typeface="Arial"/>
              <a:buChar char="•"/>
            </a:pPr>
            <a:r>
              <a:rPr lang="en" dirty="0">
                <a:solidFill>
                  <a:srgbClr val="000000"/>
                </a:solidFill>
              </a:rPr>
              <a:t>DS 200 AUG 0:1 Research Methods (to be taken in the AUG term of Second year)</a:t>
            </a:r>
            <a:endParaRPr sz="2400" dirty="0">
              <a:solidFill>
                <a:srgbClr val="000000"/>
              </a:solidFill>
            </a:endParaRPr>
          </a:p>
        </p:txBody>
      </p:sp>
      <p:sp>
        <p:nvSpPr>
          <p:cNvPr id="145" name="Google Shape;145;p27"/>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3</a:t>
            </a:fld>
            <a:endParaRPr sz="1200" b="0" i="0" u="none" strike="noStrike" cap="none">
              <a:solidFill>
                <a:srgbClr val="888888"/>
              </a:solidFill>
              <a:latin typeface="Calibri"/>
              <a:ea typeface="Calibri"/>
              <a:cs typeface="Calibri"/>
              <a:sym typeface="Calibri"/>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8"/>
          <p:cNvSpPr txBox="1">
            <a:spLocks noGrp="1"/>
          </p:cNvSpPr>
          <p:nvPr>
            <p:ph type="title"/>
          </p:nvPr>
        </p:nvSpPr>
        <p:spPr>
          <a:xfrm>
            <a:off x="457200" y="205978"/>
            <a:ext cx="8229600" cy="51007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dirty="0">
                <a:solidFill>
                  <a:srgbClr val="008000"/>
                </a:solidFill>
                <a:latin typeface="Calibri"/>
                <a:ea typeface="Calibri"/>
                <a:cs typeface="Calibri"/>
                <a:sym typeface="Calibri"/>
              </a:rPr>
              <a:t>M.Tech. (CDS) Course Structure </a:t>
            </a:r>
            <a:endParaRPr sz="3959" b="0" i="0" u="none" strike="noStrike" cap="none" dirty="0">
              <a:solidFill>
                <a:schemeClr val="dk1"/>
              </a:solidFill>
              <a:latin typeface="Calibri"/>
              <a:ea typeface="Calibri"/>
              <a:cs typeface="Calibri"/>
              <a:sym typeface="Calibri"/>
            </a:endParaRPr>
          </a:p>
        </p:txBody>
      </p:sp>
      <p:sp>
        <p:nvSpPr>
          <p:cNvPr id="151" name="Google Shape;151;p28"/>
          <p:cNvSpPr txBox="1">
            <a:spLocks noGrp="1"/>
          </p:cNvSpPr>
          <p:nvPr>
            <p:ph type="body" idx="1"/>
          </p:nvPr>
        </p:nvSpPr>
        <p:spPr>
          <a:xfrm>
            <a:off x="98713" y="716056"/>
            <a:ext cx="8946573" cy="4351035"/>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00703C"/>
              </a:buClr>
              <a:buSzPts val="2800"/>
              <a:buFont typeface="Arial"/>
              <a:buChar char="•"/>
            </a:pPr>
            <a:r>
              <a:rPr lang="en" sz="2400" b="0" i="0" u="none" strike="noStrike" cap="none" dirty="0">
                <a:solidFill>
                  <a:srgbClr val="00703C"/>
                </a:solidFill>
                <a:latin typeface="Calibri"/>
                <a:ea typeface="Calibri"/>
                <a:cs typeface="Calibri"/>
                <a:sym typeface="Calibri"/>
              </a:rPr>
              <a:t>Soft Core: 10 credits minimum </a:t>
            </a:r>
            <a:r>
              <a:rPr lang="en" sz="2400" b="0" i="1" u="none" strike="noStrike" cap="none" dirty="0">
                <a:solidFill>
                  <a:srgbClr val="00703C"/>
                </a:solidFill>
                <a:latin typeface="Calibri"/>
                <a:ea typeface="Calibri"/>
                <a:cs typeface="Calibri"/>
                <a:sym typeface="Calibri"/>
              </a:rPr>
              <a:t>(at least three courses)</a:t>
            </a:r>
            <a:endParaRPr sz="2800" dirty="0"/>
          </a:p>
          <a:p>
            <a:pPr marL="742950" marR="0" lvl="1" indent="-285750" algn="l" rtl="0">
              <a:spcBef>
                <a:spcPts val="480"/>
              </a:spcBef>
              <a:spcAft>
                <a:spcPts val="0"/>
              </a:spcAft>
              <a:buClr>
                <a:srgbClr val="000000"/>
              </a:buClr>
              <a:buSzPts val="2400"/>
              <a:buFont typeface="Arial"/>
              <a:buChar char="–"/>
            </a:pPr>
            <a:r>
              <a:rPr lang="en-IN" sz="2000" b="0" i="0" u="none" strike="noStrike" cap="none" dirty="0">
                <a:solidFill>
                  <a:srgbClr val="000000"/>
                </a:solidFill>
                <a:latin typeface="Calibri"/>
                <a:ea typeface="Calibri"/>
                <a:cs typeface="Calibri"/>
                <a:sym typeface="Calibri"/>
              </a:rPr>
              <a:t>DS 201 AUG 2:0 Bioinformatics (KS/DP)</a:t>
            </a:r>
            <a:endParaRPr lang="en" sz="2000" b="0" i="0" u="none" strike="noStrike" cap="none" dirty="0">
              <a:solidFill>
                <a:srgbClr val="000000"/>
              </a:solidFill>
              <a:latin typeface="Calibri"/>
              <a:ea typeface="Calibri"/>
              <a:cs typeface="Calibri"/>
              <a:sym typeface="Calibri"/>
            </a:endParaRPr>
          </a:p>
          <a:p>
            <a:pPr marL="742950" marR="0" lvl="1" indent="-285750" algn="l" rtl="0">
              <a:spcBef>
                <a:spcPts val="480"/>
              </a:spcBef>
              <a:spcAft>
                <a:spcPts val="0"/>
              </a:spcAft>
              <a:buClr>
                <a:srgbClr val="000000"/>
              </a:buClr>
              <a:buSzPts val="2400"/>
              <a:buFont typeface="Arial"/>
              <a:buChar char="–"/>
            </a:pPr>
            <a:r>
              <a:rPr lang="en" sz="2000" b="0" i="0" u="none" strike="noStrike" cap="none" dirty="0">
                <a:solidFill>
                  <a:srgbClr val="000000"/>
                </a:solidFill>
                <a:latin typeface="Calibri"/>
                <a:ea typeface="Calibri"/>
                <a:cs typeface="Calibri"/>
                <a:sym typeface="Calibri"/>
              </a:rPr>
              <a:t>DS 211 </a:t>
            </a:r>
            <a:r>
              <a:rPr lang="en" sz="2000" dirty="0">
                <a:solidFill>
                  <a:srgbClr val="000000"/>
                </a:solidFill>
              </a:rPr>
              <a:t>AUG</a:t>
            </a:r>
            <a:r>
              <a:rPr lang="en" sz="2000" b="0" i="0" u="none" strike="noStrike" cap="none" dirty="0">
                <a:solidFill>
                  <a:srgbClr val="000000"/>
                </a:solidFill>
                <a:latin typeface="Calibri"/>
                <a:ea typeface="Calibri"/>
                <a:cs typeface="Calibri"/>
                <a:sym typeface="Calibri"/>
              </a:rPr>
              <a:t> 3:0 Numerical Optimization (</a:t>
            </a:r>
            <a:r>
              <a:rPr lang="en-IN" sz="2000" b="0" i="0" u="none" strike="noStrike" cap="none" dirty="0">
                <a:solidFill>
                  <a:srgbClr val="000000"/>
                </a:solidFill>
                <a:latin typeface="Calibri"/>
                <a:ea typeface="Calibri"/>
                <a:cs typeface="Calibri"/>
                <a:sym typeface="Calibri"/>
              </a:rPr>
              <a:t>DS</a:t>
            </a:r>
            <a:r>
              <a:rPr lang="en" sz="2000" b="0" i="0" u="none" strike="noStrike" cap="none" dirty="0">
                <a:solidFill>
                  <a:srgbClr val="000000"/>
                </a:solidFill>
                <a:latin typeface="Calibri"/>
                <a:ea typeface="Calibri"/>
                <a:cs typeface="Calibri"/>
                <a:sym typeface="Calibri"/>
              </a:rPr>
              <a:t>)</a:t>
            </a:r>
          </a:p>
          <a:p>
            <a:pPr marL="742950" lvl="1" indent="-285750">
              <a:spcBef>
                <a:spcPts val="480"/>
              </a:spcBef>
              <a:buClr>
                <a:srgbClr val="000000"/>
              </a:buClr>
              <a:buSzPts val="2400"/>
            </a:pPr>
            <a:r>
              <a:rPr lang="en-US" sz="2000" dirty="0">
                <a:solidFill>
                  <a:srgbClr val="000000"/>
                </a:solidFill>
              </a:rPr>
              <a:t>DS 290 AUG 3:0 Modelling and Simulation (SR)</a:t>
            </a:r>
          </a:p>
          <a:p>
            <a:pPr marL="742950" lvl="1" indent="-285750">
              <a:spcBef>
                <a:spcPts val="480"/>
              </a:spcBef>
              <a:buClr>
                <a:srgbClr val="000000"/>
              </a:buClr>
              <a:buSzPts val="2400"/>
            </a:pPr>
            <a:r>
              <a:rPr lang="en-US" sz="2000" dirty="0">
                <a:solidFill>
                  <a:srgbClr val="000000"/>
                </a:solidFill>
              </a:rPr>
              <a:t>E0 261 AUG 3:1 Database Management Systems (JH)</a:t>
            </a:r>
          </a:p>
          <a:p>
            <a:pPr marL="742950" lvl="1" indent="-285750">
              <a:spcBef>
                <a:spcPts val="480"/>
              </a:spcBef>
              <a:buClr>
                <a:srgbClr val="000000"/>
              </a:buClr>
              <a:buSzPts val="2400"/>
            </a:pPr>
            <a:r>
              <a:rPr lang="en-US" sz="2000" dirty="0">
                <a:solidFill>
                  <a:srgbClr val="000000"/>
                </a:solidFill>
              </a:rPr>
              <a:t>DS 202 JAN 2:1 Algorithmic Foundations of Big Data Biology (CJ)</a:t>
            </a:r>
          </a:p>
          <a:p>
            <a:pPr marL="742950" lvl="1" indent="-285750">
              <a:spcBef>
                <a:spcPts val="480"/>
              </a:spcBef>
              <a:buClr>
                <a:srgbClr val="000000"/>
              </a:buClr>
              <a:buSzPts val="2400"/>
            </a:pPr>
            <a:r>
              <a:rPr lang="en-US" sz="2000" dirty="0">
                <a:solidFill>
                  <a:srgbClr val="000000"/>
                </a:solidFill>
              </a:rPr>
              <a:t>DS 207 JAN 3:1 Introduction to Natural Language Processing (DP)</a:t>
            </a:r>
            <a:endParaRPr sz="2000" dirty="0"/>
          </a:p>
          <a:p>
            <a:pPr marL="742950" marR="0" lvl="1" indent="-285750" algn="l" rtl="0">
              <a:spcBef>
                <a:spcPts val="480"/>
              </a:spcBef>
              <a:spcAft>
                <a:spcPts val="0"/>
              </a:spcAft>
              <a:buClr>
                <a:srgbClr val="000000"/>
              </a:buClr>
              <a:buSzPts val="2400"/>
              <a:buFont typeface="Arial"/>
              <a:buChar char="–"/>
            </a:pPr>
            <a:r>
              <a:rPr lang="en" sz="2000" b="0" i="0" u="none" strike="noStrike" cap="none" dirty="0">
                <a:solidFill>
                  <a:srgbClr val="000000"/>
                </a:solidFill>
                <a:latin typeface="Calibri"/>
                <a:ea typeface="Calibri"/>
                <a:cs typeface="Calibri"/>
                <a:sym typeface="Calibri"/>
              </a:rPr>
              <a:t>DS 256 JAN 3:1 Scalable Systems for Data Science (YS) </a:t>
            </a:r>
            <a:endParaRPr sz="2400" dirty="0"/>
          </a:p>
          <a:p>
            <a:pPr marL="742950" marR="0" lvl="1" indent="-285750" algn="l" rtl="0">
              <a:spcBef>
                <a:spcPts val="480"/>
              </a:spcBef>
              <a:spcAft>
                <a:spcPts val="0"/>
              </a:spcAft>
              <a:buClr>
                <a:srgbClr val="000000"/>
              </a:buClr>
              <a:buSzPts val="2400"/>
              <a:buFont typeface="Arial"/>
              <a:buChar char="–"/>
            </a:pPr>
            <a:r>
              <a:rPr lang="en" sz="2000" b="0" i="0" u="none" strike="noStrike" cap="none" dirty="0">
                <a:solidFill>
                  <a:srgbClr val="000000"/>
                </a:solidFill>
                <a:latin typeface="Calibri"/>
                <a:ea typeface="Calibri"/>
                <a:cs typeface="Calibri"/>
                <a:sym typeface="Calibri"/>
              </a:rPr>
              <a:t>DS 289 JAN 3:1 Numerical Solution of Differential Equations (</a:t>
            </a:r>
            <a:r>
              <a:rPr lang="en-IN" sz="2000" b="0" i="0" u="none" strike="noStrike" cap="none" dirty="0">
                <a:solidFill>
                  <a:srgbClr val="000000"/>
                </a:solidFill>
                <a:latin typeface="Calibri"/>
                <a:ea typeface="Calibri"/>
                <a:cs typeface="Calibri"/>
                <a:sym typeface="Calibri"/>
              </a:rPr>
              <a:t>AK</a:t>
            </a:r>
            <a:r>
              <a:rPr lang="en" sz="2000" b="0" i="0" u="none" strike="noStrike" cap="none" dirty="0">
                <a:solidFill>
                  <a:srgbClr val="000000"/>
                </a:solidFill>
                <a:latin typeface="Calibri"/>
                <a:ea typeface="Calibri"/>
                <a:cs typeface="Calibri"/>
                <a:sym typeface="Calibri"/>
              </a:rPr>
              <a:t>)</a:t>
            </a:r>
            <a:endParaRPr sz="2400" dirty="0"/>
          </a:p>
          <a:p>
            <a:pPr marL="742950" marR="0" lvl="1" indent="-285750" algn="l" rtl="0">
              <a:spcBef>
                <a:spcPts val="480"/>
              </a:spcBef>
              <a:spcAft>
                <a:spcPts val="0"/>
              </a:spcAft>
              <a:buClr>
                <a:srgbClr val="000000"/>
              </a:buClr>
              <a:buSzPts val="2400"/>
              <a:buFont typeface="Arial"/>
              <a:buChar char="–"/>
            </a:pPr>
            <a:r>
              <a:rPr lang="en" sz="2000" b="0" i="0" u="none" strike="noStrike" cap="none" dirty="0">
                <a:solidFill>
                  <a:srgbClr val="000000"/>
                </a:solidFill>
                <a:latin typeface="Calibri"/>
                <a:ea typeface="Calibri"/>
                <a:cs typeface="Calibri"/>
                <a:sym typeface="Calibri"/>
              </a:rPr>
              <a:t>DS 295 JAN 3:1 Parallel Programming (SV) </a:t>
            </a:r>
          </a:p>
          <a:p>
            <a:pPr marL="742950" marR="0" lvl="1" indent="-285750" algn="l" rtl="0">
              <a:spcBef>
                <a:spcPts val="480"/>
              </a:spcBef>
              <a:spcAft>
                <a:spcPts val="0"/>
              </a:spcAft>
              <a:buClr>
                <a:srgbClr val="000000"/>
              </a:buClr>
              <a:buSzPts val="2400"/>
              <a:buFont typeface="Arial"/>
              <a:buChar char="–"/>
            </a:pPr>
            <a:r>
              <a:rPr lang="en" sz="2000" dirty="0">
                <a:solidFill>
                  <a:srgbClr val="000000"/>
                </a:solidFill>
              </a:rPr>
              <a:t>DS 216 JAN 3:0 Machine learning for Data Science (VS)</a:t>
            </a:r>
          </a:p>
          <a:p>
            <a:pPr marL="742950" marR="0" lvl="1" indent="-285750" algn="l" rtl="0">
              <a:spcBef>
                <a:spcPts val="480"/>
              </a:spcBef>
              <a:spcAft>
                <a:spcPts val="0"/>
              </a:spcAft>
              <a:buClr>
                <a:srgbClr val="000000"/>
              </a:buClr>
              <a:buSzPts val="2400"/>
              <a:buFont typeface="Arial"/>
              <a:buChar char="–"/>
            </a:pPr>
            <a:r>
              <a:rPr lang="en" sz="2000" dirty="0">
                <a:solidFill>
                  <a:srgbClr val="000000"/>
                </a:solidFill>
              </a:rPr>
              <a:t>DS 298 JAN 3:1 Random Variates in Computation (MV)</a:t>
            </a:r>
          </a:p>
          <a:p>
            <a:pPr marL="457200" marR="0" lvl="1" indent="0" algn="l" rtl="0">
              <a:spcBef>
                <a:spcPts val="480"/>
              </a:spcBef>
              <a:spcAft>
                <a:spcPts val="0"/>
              </a:spcAft>
              <a:buClr>
                <a:srgbClr val="000000"/>
              </a:buClr>
              <a:buSzPts val="2400"/>
              <a:buNone/>
            </a:pPr>
            <a:endParaRPr lang="en" sz="2000" dirty="0">
              <a:solidFill>
                <a:srgbClr val="000000"/>
              </a:solidFill>
            </a:endParaRPr>
          </a:p>
        </p:txBody>
      </p:sp>
      <p:sp>
        <p:nvSpPr>
          <p:cNvPr id="152" name="Google Shape;152;p28"/>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4</a:t>
            </a:fld>
            <a:endParaRPr sz="1200" b="0" i="0" u="none" strike="noStrike" cap="none">
              <a:solidFill>
                <a:srgbClr val="888888"/>
              </a:solidFill>
              <a:latin typeface="Calibri"/>
              <a:ea typeface="Calibri"/>
              <a:cs typeface="Calibri"/>
              <a:sym typeface="Calibri"/>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a:spLocks noGrp="1"/>
          </p:cNvSpPr>
          <p:nvPr>
            <p:ph type="title"/>
          </p:nvPr>
        </p:nvSpPr>
        <p:spPr>
          <a:xfrm>
            <a:off x="457200" y="205978"/>
            <a:ext cx="8229600" cy="85725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a:solidFill>
                  <a:srgbClr val="008000"/>
                </a:solidFill>
                <a:latin typeface="Calibri"/>
                <a:ea typeface="Calibri"/>
                <a:cs typeface="Calibri"/>
                <a:sym typeface="Calibri"/>
              </a:rPr>
              <a:t>M.Tech. (CDS) </a:t>
            </a:r>
            <a:br>
              <a:rPr lang="en" sz="3959" b="1" i="0" u="none" strike="noStrike" cap="none">
                <a:solidFill>
                  <a:srgbClr val="008000"/>
                </a:solidFill>
                <a:latin typeface="Calibri"/>
                <a:ea typeface="Calibri"/>
                <a:cs typeface="Calibri"/>
                <a:sym typeface="Calibri"/>
              </a:rPr>
            </a:br>
            <a:r>
              <a:rPr lang="en" sz="3959" b="1" i="0" u="none" strike="noStrike" cap="none">
                <a:solidFill>
                  <a:srgbClr val="008000"/>
                </a:solidFill>
                <a:latin typeface="Calibri"/>
                <a:ea typeface="Calibri"/>
                <a:cs typeface="Calibri"/>
                <a:sym typeface="Calibri"/>
              </a:rPr>
              <a:t>Course Structure </a:t>
            </a:r>
            <a:endParaRPr sz="3959" b="0" i="0" u="none" strike="noStrike" cap="none">
              <a:solidFill>
                <a:schemeClr val="dk1"/>
              </a:solidFill>
              <a:latin typeface="Calibri"/>
              <a:ea typeface="Calibri"/>
              <a:cs typeface="Calibri"/>
              <a:sym typeface="Calibri"/>
            </a:endParaRPr>
          </a:p>
        </p:txBody>
      </p:sp>
      <p:sp>
        <p:nvSpPr>
          <p:cNvPr id="158" name="Google Shape;158;p29"/>
          <p:cNvSpPr txBox="1">
            <a:spLocks noGrp="1"/>
          </p:cNvSpPr>
          <p:nvPr>
            <p:ph type="body" idx="1"/>
          </p:nvPr>
        </p:nvSpPr>
        <p:spPr>
          <a:xfrm>
            <a:off x="152400" y="1177528"/>
            <a:ext cx="8839200" cy="3935716"/>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FF0000"/>
              </a:buClr>
              <a:buSzPts val="2800"/>
              <a:buFont typeface="Arial"/>
              <a:buChar char="•"/>
            </a:pPr>
            <a:r>
              <a:rPr lang="en" sz="2800" b="0" i="0" u="none" strike="noStrike" cap="none" dirty="0">
                <a:solidFill>
                  <a:srgbClr val="FF0000"/>
                </a:solidFill>
                <a:latin typeface="Calibri"/>
                <a:ea typeface="Calibri"/>
                <a:cs typeface="Calibri"/>
                <a:sym typeface="Calibri"/>
              </a:rPr>
              <a:t>Dissertation DS 299: 28 credits (from May 20</a:t>
            </a:r>
            <a:r>
              <a:rPr lang="en" sz="2800" dirty="0">
                <a:solidFill>
                  <a:srgbClr val="FF0000"/>
                </a:solidFill>
              </a:rPr>
              <a:t>24</a:t>
            </a:r>
            <a:r>
              <a:rPr lang="en" sz="2800" b="0" i="0" u="none" strike="noStrike" cap="none" dirty="0">
                <a:solidFill>
                  <a:srgbClr val="FF0000"/>
                </a:solidFill>
                <a:latin typeface="Calibri"/>
                <a:ea typeface="Calibri"/>
                <a:cs typeface="Calibri"/>
                <a:sym typeface="Calibri"/>
              </a:rPr>
              <a:t> – Ju</a:t>
            </a:r>
            <a:r>
              <a:rPr lang="en" sz="2800" dirty="0">
                <a:solidFill>
                  <a:srgbClr val="FF0000"/>
                </a:solidFill>
              </a:rPr>
              <a:t>ne 2025</a:t>
            </a:r>
            <a:r>
              <a:rPr lang="en" sz="2800" b="0" i="0" u="none" strike="noStrike" cap="none" dirty="0">
                <a:solidFill>
                  <a:srgbClr val="FF0000"/>
                </a:solidFill>
                <a:latin typeface="Calibri"/>
                <a:ea typeface="Calibri"/>
                <a:cs typeface="Calibri"/>
                <a:sym typeface="Calibri"/>
              </a:rPr>
              <a:t>)</a:t>
            </a:r>
            <a:endParaRPr sz="2400" b="0" i="0" u="none" strike="noStrike" cap="none" dirty="0">
              <a:solidFill>
                <a:srgbClr val="000000"/>
              </a:solidFill>
              <a:latin typeface="Calibri"/>
              <a:ea typeface="Calibri"/>
              <a:cs typeface="Calibri"/>
              <a:sym typeface="Calibri"/>
            </a:endParaRPr>
          </a:p>
          <a:p>
            <a:pPr marL="742950" marR="0" lvl="1" indent="-285750" algn="l" rtl="0">
              <a:spcBef>
                <a:spcPts val="480"/>
              </a:spcBef>
              <a:spcAft>
                <a:spcPts val="0"/>
              </a:spcAft>
              <a:buClr>
                <a:srgbClr val="000000"/>
              </a:buClr>
              <a:buSzPts val="2400"/>
              <a:buFont typeface="Arial"/>
              <a:buChar char="–"/>
            </a:pPr>
            <a:r>
              <a:rPr lang="en" sz="2400" dirty="0">
                <a:solidFill>
                  <a:srgbClr val="000000"/>
                </a:solidFill>
              </a:rPr>
              <a:t>After 2 semesters</a:t>
            </a:r>
            <a:endParaRPr sz="2400" dirty="0">
              <a:solidFill>
                <a:srgbClr val="000000"/>
              </a:solidFill>
            </a:endParaRPr>
          </a:p>
          <a:p>
            <a:pPr marL="742950" marR="0" lvl="1" indent="-28575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Important part of program </a:t>
            </a:r>
            <a:endParaRPr dirty="0"/>
          </a:p>
          <a:p>
            <a:pPr marL="742950" marR="0" lvl="1" indent="-28575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Close to 14 months</a:t>
            </a:r>
            <a:r>
              <a:rPr lang="en" dirty="0"/>
              <a:t> (</a:t>
            </a:r>
            <a:r>
              <a:rPr lang="en" sz="2400" b="0" i="0" u="none" strike="noStrike" cap="none" dirty="0">
                <a:solidFill>
                  <a:srgbClr val="000000"/>
                </a:solidFill>
                <a:latin typeface="Calibri"/>
                <a:ea typeface="Calibri"/>
                <a:cs typeface="Calibri"/>
                <a:sym typeface="Calibri"/>
              </a:rPr>
              <a:t>Mini Ph.D.) </a:t>
            </a:r>
            <a:endParaRPr dirty="0"/>
          </a:p>
          <a:p>
            <a:pPr marL="742950" marR="0" lvl="1" indent="-28575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Comprehensive experience on applying computational and data sciences techniques </a:t>
            </a:r>
            <a:endParaRPr sz="2400" b="0" i="0" u="none" strike="noStrike" cap="none" dirty="0">
              <a:solidFill>
                <a:srgbClr val="000000"/>
              </a:solidFill>
              <a:latin typeface="Calibri"/>
              <a:ea typeface="Calibri"/>
              <a:cs typeface="Calibri"/>
              <a:sym typeface="Calibri"/>
            </a:endParaRPr>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Summer: 4 Credits</a:t>
            </a:r>
            <a:endParaRPr dirty="0"/>
          </a:p>
          <a:p>
            <a:pPr marL="1143000" marR="0" lvl="2" indent="-228600" algn="l" rtl="0">
              <a:spcBef>
                <a:spcPts val="480"/>
              </a:spcBef>
              <a:spcAft>
                <a:spcPts val="0"/>
              </a:spcAft>
              <a:buClr>
                <a:srgbClr val="000000"/>
              </a:buClr>
              <a:buSzPts val="2400"/>
              <a:buFont typeface="Arial"/>
              <a:buChar char="•"/>
            </a:pPr>
            <a:r>
              <a:rPr lang="en" sz="2400" b="0" i="0" u="none" strike="noStrike" cap="none" dirty="0">
                <a:solidFill>
                  <a:srgbClr val="000000"/>
                </a:solidFill>
                <a:latin typeface="Calibri"/>
                <a:ea typeface="Calibri"/>
                <a:cs typeface="Calibri"/>
                <a:sym typeface="Calibri"/>
              </a:rPr>
              <a:t>Next 2 semesters: 8+16 credits</a:t>
            </a:r>
            <a:endParaRPr sz="2400" b="0" i="0" u="none" strike="noStrike" cap="none" dirty="0">
              <a:solidFill>
                <a:srgbClr val="000000"/>
              </a:solidFill>
              <a:latin typeface="Calibri"/>
              <a:ea typeface="Calibri"/>
              <a:cs typeface="Calibri"/>
              <a:sym typeface="Calibri"/>
            </a:endParaRPr>
          </a:p>
        </p:txBody>
      </p:sp>
      <p:sp>
        <p:nvSpPr>
          <p:cNvPr id="159" name="Google Shape;159;p29"/>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5</a:t>
            </a:fld>
            <a:endParaRPr sz="1200" b="0" i="0" u="none" strike="noStrike" cap="none">
              <a:solidFill>
                <a:srgbClr val="888888"/>
              </a:solidFill>
              <a:latin typeface="Calibri"/>
              <a:ea typeface="Calibri"/>
              <a:cs typeface="Calibri"/>
              <a:sym typeface="Calibri"/>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30"/>
          <p:cNvSpPr txBox="1">
            <a:spLocks noGrp="1"/>
          </p:cNvSpPr>
          <p:nvPr>
            <p:ph type="title"/>
          </p:nvPr>
        </p:nvSpPr>
        <p:spPr>
          <a:xfrm>
            <a:off x="457200" y="205978"/>
            <a:ext cx="8229600" cy="73959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959" b="1" i="0" u="none" strike="noStrike" cap="none" dirty="0">
                <a:solidFill>
                  <a:srgbClr val="008000"/>
                </a:solidFill>
                <a:latin typeface="Calibri"/>
                <a:ea typeface="Calibri"/>
                <a:cs typeface="Calibri"/>
                <a:sym typeface="Calibri"/>
              </a:rPr>
              <a:t>M.Tech. (CDS) Course Structure </a:t>
            </a:r>
            <a:endParaRPr sz="3959" b="0" i="0" u="none" strike="noStrike" cap="none" dirty="0">
              <a:solidFill>
                <a:schemeClr val="dk1"/>
              </a:solidFill>
              <a:latin typeface="Calibri"/>
              <a:ea typeface="Calibri"/>
              <a:cs typeface="Calibri"/>
              <a:sym typeface="Calibri"/>
            </a:endParaRPr>
          </a:p>
        </p:txBody>
      </p:sp>
      <p:sp>
        <p:nvSpPr>
          <p:cNvPr id="165" name="Google Shape;165;p30"/>
          <p:cNvSpPr txBox="1">
            <a:spLocks noGrp="1"/>
          </p:cNvSpPr>
          <p:nvPr>
            <p:ph type="body" idx="1"/>
          </p:nvPr>
        </p:nvSpPr>
        <p:spPr>
          <a:xfrm>
            <a:off x="114300" y="786720"/>
            <a:ext cx="8915400" cy="4150802"/>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rgbClr val="3366FF"/>
              </a:buClr>
              <a:buSzPts val="2380"/>
              <a:buFont typeface="Arial"/>
              <a:buChar char="•"/>
            </a:pPr>
            <a:r>
              <a:rPr lang="en" sz="2380" b="0" i="0" u="none" strike="noStrike" cap="none" dirty="0">
                <a:solidFill>
                  <a:srgbClr val="3366FF"/>
                </a:solidFill>
                <a:latin typeface="Calibri"/>
                <a:ea typeface="Calibri"/>
                <a:cs typeface="Calibri"/>
                <a:sym typeface="Calibri"/>
              </a:rPr>
              <a:t>Electives: Rest (64 – (1</a:t>
            </a:r>
            <a:r>
              <a:rPr lang="en" sz="2380" dirty="0">
                <a:solidFill>
                  <a:srgbClr val="3366FF"/>
                </a:solidFill>
              </a:rPr>
              <a:t>4</a:t>
            </a:r>
            <a:r>
              <a:rPr lang="en" sz="2380" b="0" i="0" u="none" strike="noStrike" cap="none" dirty="0">
                <a:solidFill>
                  <a:srgbClr val="3366FF"/>
                </a:solidFill>
                <a:latin typeface="Calibri"/>
                <a:ea typeface="Calibri"/>
                <a:cs typeface="Calibri"/>
                <a:sym typeface="Calibri"/>
              </a:rPr>
              <a:t>+softcore three course credits + dissertation 28 credits)) credits </a:t>
            </a:r>
            <a:endParaRPr dirty="0"/>
          </a:p>
          <a:p>
            <a:pPr marL="0" marR="0" lvl="0" indent="0" algn="l" rtl="0">
              <a:lnSpc>
                <a:spcPct val="80000"/>
              </a:lnSpc>
              <a:spcBef>
                <a:spcPts val="340"/>
              </a:spcBef>
              <a:spcAft>
                <a:spcPts val="0"/>
              </a:spcAft>
              <a:buClr>
                <a:schemeClr val="dk1"/>
              </a:buClr>
              <a:buFont typeface="Arial"/>
              <a:buNone/>
            </a:pPr>
            <a:r>
              <a:rPr lang="en" sz="1700" b="0" i="1" u="none" strike="noStrike" cap="none" dirty="0">
                <a:solidFill>
                  <a:schemeClr val="dk1"/>
                </a:solidFill>
                <a:latin typeface="Calibri"/>
                <a:ea typeface="Calibri"/>
                <a:cs typeface="Calibri"/>
                <a:sym typeface="Calibri"/>
              </a:rPr>
              <a:t>(Students may credit CDS electives/soft core or other department courses)</a:t>
            </a:r>
            <a:endParaRPr dirty="0"/>
          </a:p>
          <a:p>
            <a:pPr marL="0" marR="0" lvl="0" indent="0" algn="l" rtl="0">
              <a:lnSpc>
                <a:spcPct val="80000"/>
              </a:lnSpc>
              <a:spcBef>
                <a:spcPts val="340"/>
              </a:spcBef>
              <a:spcAft>
                <a:spcPts val="0"/>
              </a:spcAft>
              <a:buClr>
                <a:srgbClr val="0000FF"/>
              </a:buClr>
              <a:buFont typeface="Arial"/>
              <a:buNone/>
            </a:pPr>
            <a:r>
              <a:rPr lang="en" sz="1700" b="0" i="1" u="none" strike="noStrike" cap="none" dirty="0">
                <a:solidFill>
                  <a:srgbClr val="0000FF"/>
                </a:solidFill>
                <a:latin typeface="Calibri"/>
                <a:ea typeface="Calibri"/>
                <a:cs typeface="Calibri"/>
                <a:sym typeface="Calibri"/>
              </a:rPr>
              <a:t>CDS Electives: </a:t>
            </a:r>
            <a:endParaRPr dirty="0"/>
          </a:p>
          <a:p>
            <a:pPr marL="0" marR="0" lvl="0" indent="0" algn="just" rtl="0">
              <a:lnSpc>
                <a:spcPct val="80000"/>
              </a:lnSpc>
              <a:spcBef>
                <a:spcPts val="357"/>
              </a:spcBef>
              <a:spcAft>
                <a:spcPts val="0"/>
              </a:spcAft>
              <a:buClr>
                <a:srgbClr val="000000"/>
              </a:buClr>
              <a:buFont typeface="Arial"/>
              <a:buNone/>
            </a:pPr>
            <a:r>
              <a:rPr lang="en" sz="1800" dirty="0">
                <a:solidFill>
                  <a:srgbClr val="000000"/>
                </a:solidFill>
              </a:rPr>
              <a:t> </a:t>
            </a:r>
            <a:r>
              <a:rPr lang="en" sz="1800" b="0" i="0" u="none" strike="noStrike" cap="none" dirty="0">
                <a:solidFill>
                  <a:srgbClr val="000000"/>
                </a:solidFill>
                <a:latin typeface="Calibri"/>
                <a:ea typeface="Calibri"/>
                <a:cs typeface="Calibri"/>
                <a:sym typeface="Calibri"/>
              </a:rPr>
              <a:t>DS 261 (AUG) 3:1 Artificial Intelligence for Medical Image Analysis (</a:t>
            </a:r>
            <a:r>
              <a:rPr lang="en" sz="1800" dirty="0">
                <a:solidFill>
                  <a:srgbClr val="000000"/>
                </a:solidFill>
              </a:rPr>
              <a:t>VS</a:t>
            </a:r>
            <a:r>
              <a:rPr lang="en" sz="1800" b="0" i="0" u="none" strike="noStrike" cap="none" dirty="0">
                <a:solidFill>
                  <a:srgbClr val="000000"/>
                </a:solidFill>
                <a:latin typeface="Calibri"/>
                <a:ea typeface="Calibri"/>
                <a:cs typeface="Calibri"/>
                <a:sym typeface="Calibri"/>
              </a:rPr>
              <a:t>)</a:t>
            </a:r>
          </a:p>
          <a:p>
            <a:pPr marL="25400" indent="0" algn="just">
              <a:buNone/>
            </a:pPr>
            <a:r>
              <a:rPr lang="en-US" sz="1800" dirty="0"/>
              <a:t>DS 255 (JAN)  3:1 System Virtualization (JL)</a:t>
            </a:r>
          </a:p>
          <a:p>
            <a:pPr marL="25400" indent="0" algn="just">
              <a:buNone/>
            </a:pPr>
            <a:r>
              <a:rPr lang="en-US" sz="1800" dirty="0"/>
              <a:t>DS 265 (JAN)  3:1 Deep Learning for Computer Vision (RVB/AC)</a:t>
            </a:r>
          </a:p>
          <a:p>
            <a:pPr marL="25400" indent="0" algn="just">
              <a:buNone/>
            </a:pPr>
            <a:r>
              <a:rPr lang="en-US" sz="1800" dirty="0"/>
              <a:t>DS 269 (JAN)  2:1 Computational Methods for Reacting Flows (AK)</a:t>
            </a:r>
          </a:p>
          <a:p>
            <a:pPr marL="0" lvl="0" indent="0" algn="just">
              <a:lnSpc>
                <a:spcPct val="80000"/>
              </a:lnSpc>
              <a:spcBef>
                <a:spcPts val="357"/>
              </a:spcBef>
              <a:buNone/>
            </a:pPr>
            <a:r>
              <a:rPr lang="en-US" sz="1800" dirty="0"/>
              <a:t> DS 392 (JAN) 3:1 Environmental Data Analytics (DS)</a:t>
            </a:r>
          </a:p>
          <a:p>
            <a:pPr marL="0" lvl="0" indent="0" algn="just">
              <a:lnSpc>
                <a:spcPct val="80000"/>
              </a:lnSpc>
              <a:spcBef>
                <a:spcPts val="357"/>
              </a:spcBef>
              <a:buNone/>
            </a:pPr>
            <a:r>
              <a:rPr lang="en-US" sz="1800" dirty="0"/>
              <a:t> DS 393 (JAN) 3:1 High Performance Computing for Quantum Modeling of Materials (PM)</a:t>
            </a:r>
          </a:p>
          <a:p>
            <a:pPr marL="0" lvl="0" indent="0" algn="just">
              <a:lnSpc>
                <a:spcPct val="80000"/>
              </a:lnSpc>
              <a:spcBef>
                <a:spcPts val="357"/>
              </a:spcBef>
              <a:buNone/>
            </a:pPr>
            <a:r>
              <a:rPr lang="en-US" sz="1800" dirty="0"/>
              <a:t> DS 285 (JAN) 3:1 Tensor Computations for Data Science (RB)</a:t>
            </a:r>
          </a:p>
          <a:p>
            <a:pPr marL="0" lvl="0" indent="0" algn="just">
              <a:lnSpc>
                <a:spcPct val="80000"/>
              </a:lnSpc>
              <a:spcBef>
                <a:spcPts val="357"/>
              </a:spcBef>
              <a:buNone/>
            </a:pPr>
            <a:endParaRPr sz="1200" dirty="0"/>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1"/>
          <p:cNvSpPr txBox="1">
            <a:spLocks noGrp="1"/>
          </p:cNvSpPr>
          <p:nvPr>
            <p:ph type="title"/>
          </p:nvPr>
        </p:nvSpPr>
        <p:spPr>
          <a:xfrm>
            <a:off x="457200" y="9978"/>
            <a:ext cx="8229600" cy="648928"/>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600" b="1" i="0" u="none" strike="noStrike" cap="none" dirty="0">
                <a:solidFill>
                  <a:srgbClr val="008000"/>
                </a:solidFill>
                <a:latin typeface="Calibri"/>
                <a:ea typeface="Calibri"/>
                <a:cs typeface="Calibri"/>
                <a:sym typeface="Calibri"/>
              </a:rPr>
              <a:t>M.Tech. (CDS) Typical Course Plan</a:t>
            </a:r>
            <a:endParaRPr sz="3600" b="0" i="0" u="none" strike="noStrike" cap="none" dirty="0">
              <a:solidFill>
                <a:schemeClr val="dk1"/>
              </a:solidFill>
              <a:latin typeface="Calibri"/>
              <a:ea typeface="Calibri"/>
              <a:cs typeface="Calibri"/>
              <a:sym typeface="Calibri"/>
            </a:endParaRPr>
          </a:p>
        </p:txBody>
      </p:sp>
      <p:sp>
        <p:nvSpPr>
          <p:cNvPr id="173" name="Google Shape;173;p31"/>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7</a:t>
            </a:fld>
            <a:endParaRPr sz="1200" b="0" i="0" u="none" strike="noStrike" cap="none">
              <a:solidFill>
                <a:srgbClr val="888888"/>
              </a:solidFill>
              <a:latin typeface="Calibri"/>
              <a:ea typeface="Calibri"/>
              <a:cs typeface="Calibri"/>
              <a:sym typeface="Calibri"/>
            </a:endParaRPr>
          </a:p>
        </p:txBody>
      </p:sp>
      <p:sp>
        <p:nvSpPr>
          <p:cNvPr id="174" name="Google Shape;174;p31"/>
          <p:cNvSpPr txBox="1">
            <a:spLocks noGrp="1"/>
          </p:cNvSpPr>
          <p:nvPr>
            <p:ph type="body" idx="1"/>
          </p:nvPr>
        </p:nvSpPr>
        <p:spPr>
          <a:xfrm>
            <a:off x="152400" y="658906"/>
            <a:ext cx="8839200" cy="438220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Font typeface="Arial"/>
              <a:buNone/>
            </a:pPr>
            <a:r>
              <a:rPr lang="en" sz="2400" b="0" i="0" u="none" strike="noStrike" cap="none" dirty="0">
                <a:solidFill>
                  <a:schemeClr val="dk1"/>
                </a:solidFill>
                <a:latin typeface="Calibri"/>
                <a:ea typeface="Calibri"/>
                <a:cs typeface="Calibri"/>
                <a:sym typeface="Calibri"/>
              </a:rPr>
              <a:t>First Semester (</a:t>
            </a:r>
            <a:r>
              <a:rPr lang="en-IN" sz="2400" b="0" i="0" u="none" strike="noStrike" cap="none" dirty="0">
                <a:solidFill>
                  <a:schemeClr val="dk1"/>
                </a:solidFill>
                <a:latin typeface="Calibri"/>
                <a:ea typeface="Calibri"/>
                <a:cs typeface="Calibri"/>
                <a:sym typeface="Calibri"/>
              </a:rPr>
              <a:t>AUG 2023 </a:t>
            </a:r>
            <a:r>
              <a:rPr lang="en" sz="2400" b="0" i="0" u="none" strike="noStrike" cap="none" dirty="0">
                <a:solidFill>
                  <a:schemeClr val="dk1"/>
                </a:solidFill>
                <a:latin typeface="Calibri"/>
                <a:ea typeface="Calibri"/>
                <a:cs typeface="Calibri"/>
                <a:sym typeface="Calibri"/>
              </a:rPr>
              <a:t>- </a:t>
            </a:r>
            <a:r>
              <a:rPr lang="en-IN" sz="2400" b="0" i="0" u="none" strike="noStrike" cap="none" dirty="0">
                <a:solidFill>
                  <a:schemeClr val="dk1"/>
                </a:solidFill>
                <a:latin typeface="Calibri"/>
                <a:ea typeface="Calibri"/>
                <a:cs typeface="Calibri"/>
                <a:sym typeface="Calibri"/>
              </a:rPr>
              <a:t>DEC</a:t>
            </a:r>
            <a:r>
              <a:rPr lang="en" sz="2400" b="0" i="0" u="none" strike="noStrike" cap="none" dirty="0">
                <a:solidFill>
                  <a:schemeClr val="dk1"/>
                </a:solidFill>
                <a:latin typeface="Calibri"/>
                <a:ea typeface="Calibri"/>
                <a:cs typeface="Calibri"/>
                <a:sym typeface="Calibri"/>
              </a:rPr>
              <a:t> 20</a:t>
            </a:r>
            <a:r>
              <a:rPr lang="en" sz="2400" dirty="0"/>
              <a:t>23</a:t>
            </a:r>
            <a:r>
              <a:rPr lang="en" sz="2400" b="0" i="0" u="none" strike="noStrike" cap="none" dirty="0">
                <a:solidFill>
                  <a:schemeClr val="dk1"/>
                </a:solidFill>
                <a:latin typeface="Calibri"/>
                <a:ea typeface="Calibri"/>
                <a:cs typeface="Calibri"/>
                <a:sym typeface="Calibri"/>
              </a:rPr>
              <a:t>)</a:t>
            </a:r>
            <a:endParaRPr sz="2800" dirty="0"/>
          </a:p>
          <a:p>
            <a:pPr marL="685800" lvl="1" indent="-228600">
              <a:lnSpc>
                <a:spcPct val="90000"/>
              </a:lnSpc>
              <a:spcBef>
                <a:spcPts val="480"/>
              </a:spcBef>
              <a:buClr>
                <a:srgbClr val="FF0000"/>
              </a:buClr>
              <a:buSzPts val="2400"/>
              <a:buFont typeface="Arial"/>
              <a:buChar char="•"/>
            </a:pPr>
            <a:r>
              <a:rPr lang="en" sz="2000" b="0" i="0" u="none" strike="noStrike" cap="none" dirty="0">
                <a:solidFill>
                  <a:srgbClr val="FF0000"/>
                </a:solidFill>
                <a:latin typeface="Calibri"/>
                <a:ea typeface="Calibri"/>
                <a:cs typeface="Calibri"/>
                <a:sym typeface="Calibri"/>
              </a:rPr>
              <a:t>DS 221 AUG 3:</a:t>
            </a:r>
            <a:r>
              <a:rPr lang="en" sz="2000" dirty="0">
                <a:solidFill>
                  <a:srgbClr val="FF0000"/>
                </a:solidFill>
              </a:rPr>
              <a:t>1</a:t>
            </a:r>
            <a:r>
              <a:rPr lang="en" sz="2000" b="0" i="0" u="none" strike="noStrike" cap="none" dirty="0">
                <a:solidFill>
                  <a:srgbClr val="FF0000"/>
                </a:solidFill>
                <a:latin typeface="Calibri"/>
                <a:ea typeface="Calibri"/>
                <a:cs typeface="Calibri"/>
                <a:sym typeface="Calibri"/>
              </a:rPr>
              <a:t> Introduction to Scalable Systems (SV/YS) </a:t>
            </a:r>
            <a:endParaRPr sz="2000" dirty="0"/>
          </a:p>
          <a:p>
            <a:pPr marL="685800" lvl="1" indent="-228600">
              <a:lnSpc>
                <a:spcPct val="90000"/>
              </a:lnSpc>
              <a:spcBef>
                <a:spcPts val="480"/>
              </a:spcBef>
              <a:buClr>
                <a:srgbClr val="FF0000"/>
              </a:buClr>
              <a:buSzPts val="2400"/>
              <a:buFont typeface="Arial"/>
              <a:buChar char="•"/>
            </a:pPr>
            <a:r>
              <a:rPr lang="en-IN" sz="2000" dirty="0">
                <a:solidFill>
                  <a:srgbClr val="FF0000"/>
                </a:solidFill>
              </a:rPr>
              <a:t>DS 215 JAN 3:0 Introduction to Data Science (AC) </a:t>
            </a:r>
            <a:endParaRPr lang="en" sz="2000" dirty="0">
              <a:solidFill>
                <a:srgbClr val="FF0000"/>
              </a:solidFill>
            </a:endParaRPr>
          </a:p>
          <a:p>
            <a:pPr marL="685800" lvl="1" indent="-228600">
              <a:lnSpc>
                <a:spcPct val="90000"/>
              </a:lnSpc>
              <a:spcBef>
                <a:spcPts val="480"/>
              </a:spcBef>
              <a:buClr>
                <a:srgbClr val="FF0000"/>
              </a:buClr>
              <a:buSzPts val="2400"/>
              <a:buFont typeface="Arial"/>
              <a:buChar char="•"/>
            </a:pPr>
            <a:r>
              <a:rPr lang="en" sz="2000" b="0" i="0" u="none" strike="noStrike" cap="none" dirty="0">
                <a:solidFill>
                  <a:srgbClr val="FF0000"/>
                </a:solidFill>
                <a:latin typeface="Calibri"/>
                <a:ea typeface="Calibri"/>
                <a:cs typeface="Calibri"/>
                <a:sym typeface="Calibri"/>
              </a:rPr>
              <a:t>DS 284 AUG 2:1 Numerical Linear Algebra (PM)</a:t>
            </a:r>
            <a:endParaRPr sz="2000" dirty="0"/>
          </a:p>
          <a:p>
            <a:pPr marL="685800" lvl="1" indent="-228600">
              <a:lnSpc>
                <a:spcPct val="90000"/>
              </a:lnSpc>
              <a:spcBef>
                <a:spcPts val="480"/>
              </a:spcBef>
              <a:buClr>
                <a:srgbClr val="FF0000"/>
              </a:buClr>
              <a:buSzPts val="2400"/>
              <a:buFont typeface="Arial"/>
              <a:buChar char="•"/>
            </a:pPr>
            <a:r>
              <a:rPr lang="en" sz="2000" b="0" i="0" u="none" strike="noStrike" cap="none" dirty="0">
                <a:solidFill>
                  <a:srgbClr val="FF0000"/>
                </a:solidFill>
                <a:latin typeface="Calibri"/>
                <a:ea typeface="Calibri"/>
                <a:cs typeface="Calibri"/>
                <a:sym typeface="Calibri"/>
              </a:rPr>
              <a:t>DS 288 AUG 3:0 Numerical Methods (</a:t>
            </a:r>
            <a:r>
              <a:rPr lang="en-IN" sz="2000" dirty="0">
                <a:solidFill>
                  <a:srgbClr val="FF0000"/>
                </a:solidFill>
              </a:rPr>
              <a:t>RB</a:t>
            </a:r>
            <a:r>
              <a:rPr lang="en" sz="2000" b="0" i="0" u="none" strike="noStrike" cap="none" dirty="0">
                <a:solidFill>
                  <a:srgbClr val="FF0000"/>
                </a:solidFill>
                <a:latin typeface="Calibri"/>
                <a:ea typeface="Calibri"/>
                <a:cs typeface="Calibri"/>
                <a:sym typeface="Calibri"/>
              </a:rPr>
              <a:t>)</a:t>
            </a:r>
          </a:p>
          <a:p>
            <a:pPr marL="685800" lvl="1" indent="-228600">
              <a:lnSpc>
                <a:spcPct val="90000"/>
              </a:lnSpc>
              <a:buClr>
                <a:srgbClr val="0000FF"/>
              </a:buClr>
            </a:pPr>
            <a:r>
              <a:rPr lang="en-IN" sz="2400" b="0" i="0" u="none" strike="noStrike" cap="none" dirty="0">
                <a:solidFill>
                  <a:schemeClr val="accent3">
                    <a:lumMod val="50000"/>
                  </a:schemeClr>
                </a:solidFill>
                <a:latin typeface="Calibri"/>
                <a:ea typeface="Calibri"/>
                <a:cs typeface="Calibri"/>
                <a:sym typeface="Calibri"/>
              </a:rPr>
              <a:t>Soft core or Electives</a:t>
            </a:r>
            <a:endParaRPr lang="en" sz="2400" b="0" i="0" u="none" strike="noStrike" cap="none" dirty="0">
              <a:solidFill>
                <a:schemeClr val="accent3">
                  <a:lumMod val="50000"/>
                </a:schemeClr>
              </a:solidFill>
              <a:latin typeface="Calibri"/>
              <a:ea typeface="Calibri"/>
              <a:cs typeface="Calibri"/>
              <a:sym typeface="Calibri"/>
            </a:endParaRPr>
          </a:p>
          <a:p>
            <a:pPr marL="1143000" lvl="2" indent="-228600">
              <a:lnSpc>
                <a:spcPct val="90000"/>
              </a:lnSpc>
              <a:buClr>
                <a:srgbClr val="0000FF"/>
              </a:buClr>
              <a:buFont typeface="Arial"/>
              <a:buChar char="»"/>
            </a:pPr>
            <a:r>
              <a:rPr lang="en-IN" sz="1600" b="0" i="0" u="none" strike="noStrike" cap="none" dirty="0">
                <a:solidFill>
                  <a:schemeClr val="accent3">
                    <a:lumMod val="50000"/>
                  </a:schemeClr>
                </a:solidFill>
                <a:latin typeface="Calibri"/>
                <a:ea typeface="Calibri"/>
                <a:cs typeface="Calibri"/>
                <a:sym typeface="Calibri"/>
              </a:rPr>
              <a:t>DS 201 AUG 2:0 Bioinformatics (KS/DP)</a:t>
            </a:r>
          </a:p>
          <a:p>
            <a:pPr marL="1143000" lvl="2" indent="-228600">
              <a:lnSpc>
                <a:spcPct val="90000"/>
              </a:lnSpc>
              <a:buClr>
                <a:srgbClr val="0000FF"/>
              </a:buClr>
              <a:buFont typeface="Arial"/>
              <a:buChar char="»"/>
            </a:pPr>
            <a:r>
              <a:rPr lang="en-IN" sz="1600" b="0" i="0" u="none" strike="noStrike" cap="none" dirty="0">
                <a:solidFill>
                  <a:schemeClr val="accent3">
                    <a:lumMod val="50000"/>
                  </a:schemeClr>
                </a:solidFill>
                <a:latin typeface="Calibri"/>
                <a:ea typeface="Calibri"/>
                <a:cs typeface="Calibri"/>
                <a:sym typeface="Calibri"/>
              </a:rPr>
              <a:t>DS 211 AUG 3:0 Numerical Optimization (DS)</a:t>
            </a:r>
          </a:p>
          <a:p>
            <a:pPr marL="1143000" lvl="2" indent="-228600">
              <a:lnSpc>
                <a:spcPct val="90000"/>
              </a:lnSpc>
              <a:buClr>
                <a:srgbClr val="0000FF"/>
              </a:buClr>
              <a:buFont typeface="Arial"/>
              <a:buChar char="»"/>
            </a:pPr>
            <a:r>
              <a:rPr lang="en-IN" sz="1600" dirty="0">
                <a:solidFill>
                  <a:schemeClr val="accent3">
                    <a:lumMod val="50000"/>
                  </a:schemeClr>
                </a:solidFill>
              </a:rPr>
              <a:t>DS 261 AUG 3:1 Artificial Intelligence for Medical Image Analysis (VS)</a:t>
            </a:r>
          </a:p>
          <a:p>
            <a:pPr marL="1143000" lvl="2" indent="-228600">
              <a:lnSpc>
                <a:spcPct val="90000"/>
              </a:lnSpc>
              <a:buClr>
                <a:srgbClr val="0000FF"/>
              </a:buClr>
              <a:buFont typeface="Arial"/>
              <a:buChar char="»"/>
            </a:pPr>
            <a:r>
              <a:rPr lang="en-IN" sz="1600" b="0" i="0" u="none" strike="noStrike" cap="none" dirty="0">
                <a:solidFill>
                  <a:schemeClr val="accent3">
                    <a:lumMod val="50000"/>
                  </a:schemeClr>
                </a:solidFill>
                <a:latin typeface="Calibri"/>
                <a:ea typeface="Calibri"/>
                <a:cs typeface="Calibri"/>
                <a:sym typeface="Calibri"/>
              </a:rPr>
              <a:t>DS 290 AUG 3:0 Modelling and Simulation (SR)</a:t>
            </a:r>
          </a:p>
          <a:p>
            <a:pPr marL="0" indent="0">
              <a:lnSpc>
                <a:spcPct val="90000"/>
              </a:lnSpc>
              <a:buClr>
                <a:srgbClr val="0000FF"/>
              </a:buClr>
              <a:buNone/>
            </a:pPr>
            <a:r>
              <a:rPr lang="en-US" sz="2400" b="1" i="0" u="none" strike="noStrike" cap="none" dirty="0">
                <a:solidFill>
                  <a:schemeClr val="dk1"/>
                </a:solidFill>
                <a:latin typeface="Calibri"/>
                <a:ea typeface="Calibri"/>
                <a:cs typeface="Calibri"/>
                <a:sym typeface="Calibri"/>
              </a:rPr>
              <a:t>Total</a:t>
            </a:r>
            <a:r>
              <a:rPr lang="en-US" sz="2400" b="1" dirty="0"/>
              <a:t>:</a:t>
            </a:r>
            <a:r>
              <a:rPr lang="en-US" sz="2400" b="1" i="0" u="none" strike="noStrike" cap="none" dirty="0">
                <a:solidFill>
                  <a:schemeClr val="dk1"/>
                </a:solidFill>
                <a:latin typeface="Calibri"/>
                <a:ea typeface="Calibri"/>
                <a:cs typeface="Calibri"/>
                <a:sym typeface="Calibri"/>
              </a:rPr>
              <a:t> MAX 1</a:t>
            </a:r>
            <a:r>
              <a:rPr lang="en-US" sz="2400" b="1" dirty="0"/>
              <a:t>8</a:t>
            </a:r>
            <a:r>
              <a:rPr lang="en-US" sz="2400" b="1" i="0" u="none" strike="noStrike" cap="none" dirty="0">
                <a:solidFill>
                  <a:schemeClr val="dk1"/>
                </a:solidFill>
                <a:latin typeface="Calibri"/>
                <a:ea typeface="Calibri"/>
                <a:cs typeface="Calibri"/>
                <a:sym typeface="Calibri"/>
              </a:rPr>
              <a:t> credits </a:t>
            </a:r>
            <a:r>
              <a:rPr lang="en-US" sz="1800" b="1" i="0" u="none" strike="noStrike" cap="none" dirty="0">
                <a:solidFill>
                  <a:srgbClr val="FF0000"/>
                </a:solidFill>
                <a:latin typeface="Calibri"/>
                <a:ea typeface="Calibri"/>
                <a:cs typeface="Calibri"/>
                <a:sym typeface="Calibri"/>
              </a:rPr>
              <a:t>(</a:t>
            </a:r>
            <a:r>
              <a:rPr lang="en-US" sz="1800" b="1" dirty="0">
                <a:solidFill>
                  <a:srgbClr val="FF0000"/>
                </a:solidFill>
              </a:rPr>
              <a:t>Minimum of</a:t>
            </a:r>
            <a:r>
              <a:rPr lang="en-US" sz="1800" b="1" i="0" u="none" strike="noStrike" cap="none" dirty="0">
                <a:solidFill>
                  <a:srgbClr val="FF0000"/>
                </a:solidFill>
                <a:latin typeface="Calibri"/>
                <a:ea typeface="Calibri"/>
                <a:cs typeface="Calibri"/>
                <a:sym typeface="Calibri"/>
              </a:rPr>
              <a:t> 31 credits are to be completed </a:t>
            </a:r>
            <a:r>
              <a:rPr lang="en-US" sz="1800" b="1" dirty="0">
                <a:solidFill>
                  <a:srgbClr val="FF0000"/>
                </a:solidFill>
              </a:rPr>
              <a:t>in</a:t>
            </a:r>
            <a:r>
              <a:rPr lang="en-US" sz="1800" b="1" i="0" u="none" strike="noStrike" cap="none" dirty="0">
                <a:solidFill>
                  <a:srgbClr val="FF0000"/>
                </a:solidFill>
                <a:latin typeface="Calibri"/>
                <a:ea typeface="Calibri"/>
                <a:cs typeface="Calibri"/>
                <a:sym typeface="Calibri"/>
              </a:rPr>
              <a:t> the first year</a:t>
            </a:r>
            <a:r>
              <a:rPr lang="en-US" sz="1800" b="1" dirty="0">
                <a:solidFill>
                  <a:srgbClr val="FF0000"/>
                </a:solidFill>
              </a:rPr>
              <a:t>)</a:t>
            </a: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32"/>
          <p:cNvSpPr txBox="1">
            <a:spLocks noGrp="1"/>
          </p:cNvSpPr>
          <p:nvPr>
            <p:ph type="title"/>
          </p:nvPr>
        </p:nvSpPr>
        <p:spPr>
          <a:xfrm>
            <a:off x="457200" y="53578"/>
            <a:ext cx="8229600" cy="44732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600" b="1" i="0" u="none" strike="noStrike" cap="none" dirty="0">
                <a:solidFill>
                  <a:srgbClr val="008000"/>
                </a:solidFill>
                <a:latin typeface="Calibri"/>
                <a:ea typeface="Calibri"/>
                <a:cs typeface="Calibri"/>
                <a:sym typeface="Calibri"/>
              </a:rPr>
              <a:t>M.Tech. (CDS) Typical Course Plan</a:t>
            </a:r>
            <a:endParaRPr sz="3600" b="0" i="0" u="none" strike="noStrike" cap="none" dirty="0">
              <a:solidFill>
                <a:schemeClr val="dk1"/>
              </a:solidFill>
              <a:latin typeface="Calibri"/>
              <a:ea typeface="Calibri"/>
              <a:cs typeface="Calibri"/>
              <a:sym typeface="Calibri"/>
            </a:endParaRPr>
          </a:p>
        </p:txBody>
      </p:sp>
      <p:sp>
        <p:nvSpPr>
          <p:cNvPr id="180" name="Google Shape;180;p32"/>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8</a:t>
            </a:fld>
            <a:endParaRPr sz="1200" b="0" i="0" u="none" strike="noStrike" cap="none">
              <a:solidFill>
                <a:srgbClr val="888888"/>
              </a:solidFill>
              <a:latin typeface="Calibri"/>
              <a:ea typeface="Calibri"/>
              <a:cs typeface="Calibri"/>
              <a:sym typeface="Calibri"/>
            </a:endParaRPr>
          </a:p>
        </p:txBody>
      </p:sp>
      <p:sp>
        <p:nvSpPr>
          <p:cNvPr id="181" name="Google Shape;181;p32"/>
          <p:cNvSpPr txBox="1">
            <a:spLocks noGrp="1"/>
          </p:cNvSpPr>
          <p:nvPr>
            <p:ph type="body" idx="1"/>
          </p:nvPr>
        </p:nvSpPr>
        <p:spPr>
          <a:xfrm>
            <a:off x="206188" y="593645"/>
            <a:ext cx="8839200" cy="4496277"/>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chemeClr val="dk1"/>
              </a:buClr>
              <a:buFont typeface="Arial"/>
              <a:buNone/>
            </a:pPr>
            <a:r>
              <a:rPr lang="en" sz="2800" b="0" i="0" u="none" strike="noStrike" cap="none" dirty="0">
                <a:solidFill>
                  <a:schemeClr val="dk1"/>
                </a:solidFill>
                <a:latin typeface="Calibri"/>
                <a:ea typeface="Calibri"/>
                <a:cs typeface="Calibri"/>
                <a:sym typeface="Calibri"/>
              </a:rPr>
              <a:t>Second Semester (</a:t>
            </a:r>
            <a:r>
              <a:rPr lang="en-IN" sz="2800" dirty="0"/>
              <a:t>Jan </a:t>
            </a:r>
            <a:r>
              <a:rPr lang="en" sz="2800" b="0" i="0" u="none" strike="noStrike" cap="none" dirty="0">
                <a:solidFill>
                  <a:schemeClr val="dk1"/>
                </a:solidFill>
                <a:latin typeface="Calibri"/>
                <a:ea typeface="Calibri"/>
                <a:cs typeface="Calibri"/>
                <a:sym typeface="Calibri"/>
              </a:rPr>
              <a:t>- </a:t>
            </a:r>
            <a:r>
              <a:rPr lang="en-IN" sz="2800" b="0" i="0" u="none" strike="noStrike" cap="none" dirty="0">
                <a:solidFill>
                  <a:schemeClr val="dk1"/>
                </a:solidFill>
                <a:latin typeface="Calibri"/>
                <a:ea typeface="Calibri"/>
                <a:cs typeface="Calibri"/>
                <a:sym typeface="Calibri"/>
              </a:rPr>
              <a:t>June</a:t>
            </a:r>
            <a:r>
              <a:rPr lang="en" sz="2800" b="0" i="0" u="none" strike="noStrike" cap="none" dirty="0">
                <a:solidFill>
                  <a:schemeClr val="dk1"/>
                </a:solidFill>
                <a:latin typeface="Calibri"/>
                <a:ea typeface="Calibri"/>
                <a:cs typeface="Calibri"/>
                <a:sym typeface="Calibri"/>
              </a:rPr>
              <a:t> 20</a:t>
            </a:r>
            <a:r>
              <a:rPr lang="en" sz="2800" dirty="0"/>
              <a:t>24</a:t>
            </a:r>
            <a:r>
              <a:rPr lang="en" sz="2800" b="0" i="0" u="none" strike="noStrike" cap="none" dirty="0">
                <a:solidFill>
                  <a:schemeClr val="dk1"/>
                </a:solidFill>
                <a:latin typeface="Calibri"/>
                <a:ea typeface="Calibri"/>
                <a:cs typeface="Calibri"/>
                <a:sym typeface="Calibri"/>
              </a:rPr>
              <a:t>)</a:t>
            </a:r>
            <a:endParaRPr dirty="0"/>
          </a:p>
          <a:p>
            <a:pPr marL="1143000" marR="0" lvl="2" indent="-228600" algn="l" rtl="0">
              <a:lnSpc>
                <a:spcPct val="90000"/>
              </a:lnSpc>
              <a:spcBef>
                <a:spcPts val="480"/>
              </a:spcBef>
              <a:spcAft>
                <a:spcPts val="0"/>
              </a:spcAft>
              <a:buClr>
                <a:srgbClr val="00703C"/>
              </a:buClr>
              <a:buSzPts val="2400"/>
              <a:buFont typeface="Arial"/>
              <a:buChar char="•"/>
            </a:pPr>
            <a:r>
              <a:rPr lang="en" sz="2400" b="0" i="0" u="none" strike="noStrike" cap="none" dirty="0">
                <a:solidFill>
                  <a:srgbClr val="00703C"/>
                </a:solidFill>
                <a:latin typeface="Calibri"/>
                <a:ea typeface="Calibri"/>
                <a:cs typeface="Calibri"/>
                <a:sym typeface="Calibri"/>
              </a:rPr>
              <a:t>Soft Core Courses (minimum 2 courses)</a:t>
            </a:r>
            <a:endParaRPr dirty="0"/>
          </a:p>
          <a:p>
            <a:pPr marL="1600200" marR="0" lvl="3" indent="-228600" algn="l" rtl="0">
              <a:lnSpc>
                <a:spcPct val="90000"/>
              </a:lnSpc>
              <a:spcBef>
                <a:spcPts val="400"/>
              </a:spcBef>
              <a:spcAft>
                <a:spcPts val="0"/>
              </a:spcAft>
              <a:buClr>
                <a:srgbClr val="00703C"/>
              </a:buClr>
              <a:buSzPts val="2000"/>
              <a:buFont typeface="Arial"/>
              <a:buChar char="–"/>
            </a:pPr>
            <a:r>
              <a:rPr lang="en" sz="2000" b="0" i="0" u="none" strike="noStrike" cap="none" dirty="0">
                <a:solidFill>
                  <a:srgbClr val="00703C"/>
                </a:solidFill>
                <a:latin typeface="Calibri"/>
                <a:ea typeface="Calibri"/>
                <a:cs typeface="Calibri"/>
                <a:sym typeface="Calibri"/>
              </a:rPr>
              <a:t>Ex: </a:t>
            </a:r>
            <a:endParaRPr dirty="0"/>
          </a:p>
          <a:p>
            <a:pPr marL="2057400" lvl="4" indent="-228600">
              <a:lnSpc>
                <a:spcPct val="90000"/>
              </a:lnSpc>
              <a:buClr>
                <a:srgbClr val="00703C"/>
              </a:buClr>
            </a:pPr>
            <a:r>
              <a:rPr lang="en-IN" dirty="0">
                <a:solidFill>
                  <a:schemeClr val="accent3">
                    <a:lumMod val="50000"/>
                  </a:schemeClr>
                </a:solidFill>
              </a:rPr>
              <a:t>DS 202 JAN 2:1 Algorithmic Foundations of Big Data Biology (CJ)</a:t>
            </a:r>
          </a:p>
          <a:p>
            <a:pPr marL="2057400" marR="0" lvl="4" indent="-228600" algn="l" rtl="0">
              <a:lnSpc>
                <a:spcPct val="90000"/>
              </a:lnSpc>
              <a:spcBef>
                <a:spcPts val="400"/>
              </a:spcBef>
              <a:spcAft>
                <a:spcPts val="0"/>
              </a:spcAft>
              <a:buClr>
                <a:srgbClr val="00703C"/>
              </a:buClr>
              <a:buSzPts val="2000"/>
              <a:buFont typeface="Arial"/>
              <a:buChar char="»"/>
            </a:pPr>
            <a:r>
              <a:rPr lang="en-US" sz="2000" b="0" i="0" u="none" strike="noStrike" cap="none" dirty="0">
                <a:solidFill>
                  <a:srgbClr val="00703C"/>
                </a:solidFill>
                <a:latin typeface="Calibri"/>
                <a:ea typeface="Calibri"/>
                <a:cs typeface="Calibri"/>
                <a:sym typeface="Calibri"/>
              </a:rPr>
              <a:t>DS 289 JAN 3:1 Numerical Solution of Differential Equations (AK)</a:t>
            </a:r>
          </a:p>
          <a:p>
            <a:pPr marL="1828800" marR="0" lvl="4" indent="0" algn="l" rtl="0">
              <a:lnSpc>
                <a:spcPct val="90000"/>
              </a:lnSpc>
              <a:spcBef>
                <a:spcPts val="400"/>
              </a:spcBef>
              <a:spcAft>
                <a:spcPts val="0"/>
              </a:spcAft>
              <a:buClr>
                <a:srgbClr val="00703C"/>
              </a:buClr>
              <a:buSzPts val="2000"/>
              <a:buNone/>
            </a:pPr>
            <a:r>
              <a:rPr lang="en-US" dirty="0">
                <a:solidFill>
                  <a:srgbClr val="00703C"/>
                </a:solidFill>
              </a:rPr>
              <a:t>OR</a:t>
            </a:r>
            <a:endParaRPr lang="en-US" sz="2000" b="0" i="0" u="none" strike="noStrike" cap="none" dirty="0">
              <a:solidFill>
                <a:srgbClr val="00703C"/>
              </a:solidFill>
              <a:latin typeface="Calibri"/>
              <a:ea typeface="Calibri"/>
              <a:cs typeface="Calibri"/>
              <a:sym typeface="Calibri"/>
            </a:endParaRPr>
          </a:p>
          <a:p>
            <a:pPr marL="2057400" lvl="4" indent="-228600">
              <a:lnSpc>
                <a:spcPct val="90000"/>
              </a:lnSpc>
              <a:buClr>
                <a:srgbClr val="00703C"/>
              </a:buClr>
            </a:pPr>
            <a:r>
              <a:rPr lang="en-IN" dirty="0">
                <a:solidFill>
                  <a:schemeClr val="accent3">
                    <a:lumMod val="50000"/>
                  </a:schemeClr>
                </a:solidFill>
              </a:rPr>
              <a:t>DS 294 JAN 3:0 Machine Learning for Data Science (VS) </a:t>
            </a:r>
            <a:endParaRPr lang="en-IN" sz="3200" dirty="0">
              <a:solidFill>
                <a:schemeClr val="accent3">
                  <a:lumMod val="50000"/>
                </a:schemeClr>
              </a:solidFill>
            </a:endParaRPr>
          </a:p>
          <a:p>
            <a:pPr marL="2057400" marR="0" lvl="4" indent="-228600" algn="l" rtl="0">
              <a:lnSpc>
                <a:spcPct val="90000"/>
              </a:lnSpc>
              <a:spcBef>
                <a:spcPts val="400"/>
              </a:spcBef>
              <a:spcAft>
                <a:spcPts val="0"/>
              </a:spcAft>
              <a:buClr>
                <a:srgbClr val="00703C"/>
              </a:buClr>
              <a:buSzPts val="2000"/>
              <a:buFont typeface="Arial"/>
              <a:buChar char="»"/>
            </a:pPr>
            <a:r>
              <a:rPr lang="en-US" sz="2000" b="0" i="0" u="none" strike="noStrike" cap="none" dirty="0">
                <a:solidFill>
                  <a:srgbClr val="00703C"/>
                </a:solidFill>
                <a:latin typeface="Calibri"/>
                <a:ea typeface="Calibri"/>
                <a:cs typeface="Calibri"/>
                <a:sym typeface="Calibri"/>
              </a:rPr>
              <a:t>DS 295 JAN 3:1 Parallel Programming (SV) </a:t>
            </a:r>
          </a:p>
          <a:p>
            <a:pPr marL="1143000" marR="0" lvl="2" indent="-228600" algn="l" rtl="0">
              <a:lnSpc>
                <a:spcPct val="90000"/>
              </a:lnSpc>
              <a:spcBef>
                <a:spcPts val="480"/>
              </a:spcBef>
              <a:spcAft>
                <a:spcPts val="0"/>
              </a:spcAft>
              <a:buClr>
                <a:srgbClr val="0000FF"/>
              </a:buClr>
              <a:buSzPts val="2400"/>
              <a:buFont typeface="Arial"/>
              <a:buChar char="•"/>
            </a:pPr>
            <a:r>
              <a:rPr lang="en" sz="2400" b="0" i="0" u="none" strike="noStrike" cap="none" dirty="0">
                <a:solidFill>
                  <a:srgbClr val="0000FF"/>
                </a:solidFill>
                <a:latin typeface="Calibri"/>
                <a:ea typeface="Calibri"/>
                <a:cs typeface="Calibri"/>
                <a:sym typeface="Calibri"/>
              </a:rPr>
              <a:t>Minimum One elective/softcore course</a:t>
            </a:r>
            <a:endParaRPr dirty="0"/>
          </a:p>
          <a:p>
            <a:pPr marL="1600200" lvl="3" indent="-228600">
              <a:lnSpc>
                <a:spcPct val="90000"/>
              </a:lnSpc>
              <a:buClr>
                <a:srgbClr val="0000FF"/>
              </a:buClr>
            </a:pPr>
            <a:r>
              <a:rPr lang="en" sz="2000" b="0" i="0" u="none" strike="noStrike" cap="none" dirty="0">
                <a:solidFill>
                  <a:srgbClr val="0000FF"/>
                </a:solidFill>
                <a:latin typeface="Calibri"/>
                <a:ea typeface="Calibri"/>
                <a:cs typeface="Calibri"/>
                <a:sym typeface="Calibri"/>
              </a:rPr>
              <a:t>Ex: </a:t>
            </a:r>
            <a:r>
              <a:rPr lang="en-US" sz="2000" b="1" dirty="0">
                <a:solidFill>
                  <a:schemeClr val="accent4">
                    <a:lumMod val="75000"/>
                  </a:schemeClr>
                </a:solidFill>
              </a:rPr>
              <a:t>DS 255 (JAN) 3:1 System Virtualization (JL)</a:t>
            </a:r>
            <a:endParaRPr lang="en" sz="2000" b="1" i="0" u="none" strike="noStrike" cap="none" dirty="0">
              <a:solidFill>
                <a:schemeClr val="accent4">
                  <a:lumMod val="75000"/>
                </a:schemeClr>
              </a:solidFill>
              <a:latin typeface="Calibri"/>
              <a:ea typeface="Calibri"/>
              <a:cs typeface="Calibri"/>
              <a:sym typeface="Calibri"/>
            </a:endParaRPr>
          </a:p>
          <a:p>
            <a:pPr marL="0" marR="0" lvl="3" indent="0" algn="l" rtl="0">
              <a:lnSpc>
                <a:spcPct val="90000"/>
              </a:lnSpc>
              <a:spcBef>
                <a:spcPts val="560"/>
              </a:spcBef>
              <a:spcAft>
                <a:spcPts val="0"/>
              </a:spcAft>
              <a:buClr>
                <a:schemeClr val="dk1"/>
              </a:buClr>
              <a:buFont typeface="Arial"/>
              <a:buNone/>
            </a:pPr>
            <a:r>
              <a:rPr lang="en" sz="2800" b="1" i="0" u="none" strike="noStrike" cap="none" dirty="0">
                <a:solidFill>
                  <a:schemeClr val="dk1"/>
                </a:solidFill>
                <a:latin typeface="Calibri"/>
                <a:ea typeface="Calibri"/>
                <a:cs typeface="Calibri"/>
                <a:sym typeface="Calibri"/>
              </a:rPr>
              <a:t>Total</a:t>
            </a:r>
            <a:r>
              <a:rPr lang="en" sz="2800" b="1" dirty="0"/>
              <a:t>:</a:t>
            </a:r>
            <a:r>
              <a:rPr lang="en" sz="2800" b="1" i="0" u="none" strike="noStrike" cap="none" dirty="0">
                <a:solidFill>
                  <a:schemeClr val="dk1"/>
                </a:solidFill>
                <a:latin typeface="Calibri"/>
                <a:ea typeface="Calibri"/>
                <a:cs typeface="Calibri"/>
                <a:sym typeface="Calibri"/>
              </a:rPr>
              <a:t> 16 credits </a:t>
            </a:r>
            <a:r>
              <a:rPr lang="en" sz="1800" b="1" dirty="0">
                <a:solidFill>
                  <a:srgbClr val="FF0000"/>
                </a:solidFill>
              </a:rPr>
              <a:t>(Minimum of 31 credits are </a:t>
            </a:r>
            <a:r>
              <a:rPr lang="en-IN" sz="1800" b="1" dirty="0">
                <a:solidFill>
                  <a:srgbClr val="FF0000"/>
                </a:solidFill>
              </a:rPr>
              <a:t>suggested</a:t>
            </a:r>
            <a:r>
              <a:rPr lang="en" sz="1800" b="1" dirty="0">
                <a:solidFill>
                  <a:srgbClr val="FF0000"/>
                </a:solidFill>
              </a:rPr>
              <a:t> to be completed in the first year.)</a:t>
            </a:r>
            <a:endParaRPr sz="1800" b="1" i="0" u="none" strike="noStrike" cap="none" dirty="0">
              <a:solidFill>
                <a:schemeClr val="dk1"/>
              </a:solidFill>
              <a:latin typeface="Calibri"/>
              <a:ea typeface="Calibri"/>
              <a:cs typeface="Calibri"/>
              <a:sym typeface="Calibri"/>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3"/>
          <p:cNvSpPr txBox="1">
            <a:spLocks noGrp="1"/>
          </p:cNvSpPr>
          <p:nvPr>
            <p:ph type="title"/>
          </p:nvPr>
        </p:nvSpPr>
        <p:spPr>
          <a:xfrm>
            <a:off x="409300" y="284903"/>
            <a:ext cx="8229600" cy="8574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rgbClr val="008000"/>
              </a:buClr>
              <a:buFont typeface="Calibri"/>
              <a:buNone/>
            </a:pPr>
            <a:r>
              <a:rPr lang="en" sz="3600" b="1" i="0" u="none" strike="noStrike" cap="none">
                <a:solidFill>
                  <a:srgbClr val="008000"/>
                </a:solidFill>
                <a:latin typeface="Calibri"/>
                <a:ea typeface="Calibri"/>
                <a:cs typeface="Calibri"/>
                <a:sym typeface="Calibri"/>
              </a:rPr>
              <a:t>M.Tech. (CDS) </a:t>
            </a:r>
            <a:endParaRPr sz="3600" b="1" i="0" u="none" strike="noStrike" cap="none">
              <a:solidFill>
                <a:srgbClr val="008000"/>
              </a:solidFill>
              <a:latin typeface="Calibri"/>
              <a:ea typeface="Calibri"/>
              <a:cs typeface="Calibri"/>
              <a:sym typeface="Calibri"/>
            </a:endParaRPr>
          </a:p>
          <a:p>
            <a:pPr marL="0" marR="0" lvl="0" indent="0" algn="ctr" rtl="0">
              <a:spcBef>
                <a:spcPts val="0"/>
              </a:spcBef>
              <a:spcAft>
                <a:spcPts val="0"/>
              </a:spcAft>
              <a:buClr>
                <a:srgbClr val="008000"/>
              </a:buClr>
              <a:buFont typeface="Calibri"/>
              <a:buNone/>
            </a:pPr>
            <a:r>
              <a:rPr lang="en" sz="3600" b="1" i="0" u="none" strike="noStrike" cap="none">
                <a:solidFill>
                  <a:srgbClr val="008000"/>
                </a:solidFill>
                <a:latin typeface="Calibri"/>
                <a:ea typeface="Calibri"/>
                <a:cs typeface="Calibri"/>
                <a:sym typeface="Calibri"/>
              </a:rPr>
              <a:t>Typical Course Plan </a:t>
            </a:r>
            <a:endParaRPr sz="3600" b="1" i="0" u="none" strike="noStrike" cap="none">
              <a:solidFill>
                <a:srgbClr val="008000"/>
              </a:solidFill>
              <a:latin typeface="Calibri"/>
              <a:ea typeface="Calibri"/>
              <a:cs typeface="Calibri"/>
              <a:sym typeface="Calibri"/>
            </a:endParaRPr>
          </a:p>
          <a:p>
            <a:pPr marL="0" marR="0" lvl="0" indent="0" algn="ctr" rtl="0">
              <a:spcBef>
                <a:spcPts val="0"/>
              </a:spcBef>
              <a:spcAft>
                <a:spcPts val="0"/>
              </a:spcAft>
              <a:buClr>
                <a:srgbClr val="008000"/>
              </a:buClr>
              <a:buFont typeface="Calibri"/>
              <a:buNone/>
            </a:pPr>
            <a:endParaRPr sz="3600" b="0" i="0" u="none" strike="noStrike" cap="none">
              <a:solidFill>
                <a:schemeClr val="dk1"/>
              </a:solidFill>
              <a:latin typeface="Calibri"/>
              <a:ea typeface="Calibri"/>
              <a:cs typeface="Calibri"/>
              <a:sym typeface="Calibri"/>
            </a:endParaRPr>
          </a:p>
        </p:txBody>
      </p:sp>
      <p:sp>
        <p:nvSpPr>
          <p:cNvPr id="187" name="Google Shape;187;p33"/>
          <p:cNvSpPr txBox="1">
            <a:spLocks noGrp="1"/>
          </p:cNvSpPr>
          <p:nvPr>
            <p:ph type="body" idx="1"/>
          </p:nvPr>
        </p:nvSpPr>
        <p:spPr>
          <a:xfrm>
            <a:off x="104500" y="981440"/>
            <a:ext cx="8839200" cy="33945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FF0000"/>
              </a:buClr>
              <a:buSzPts val="2590"/>
              <a:buFont typeface="Arial"/>
              <a:buChar char="•"/>
            </a:pPr>
            <a:r>
              <a:rPr lang="en" sz="2590" b="0" i="0" u="none" strike="noStrike" cap="none" dirty="0">
                <a:solidFill>
                  <a:srgbClr val="FF0000"/>
                </a:solidFill>
                <a:latin typeface="Calibri"/>
                <a:ea typeface="Calibri"/>
                <a:cs typeface="Calibri"/>
                <a:sym typeface="Calibri"/>
              </a:rPr>
              <a:t>Dissertation: 28 credits (from </a:t>
            </a:r>
            <a:r>
              <a:rPr lang="en-IN" sz="2590" b="0" i="0" u="none" strike="noStrike" cap="none" dirty="0">
                <a:solidFill>
                  <a:srgbClr val="FF0000"/>
                </a:solidFill>
                <a:latin typeface="Calibri"/>
                <a:ea typeface="Calibri"/>
                <a:cs typeface="Calibri"/>
                <a:sym typeface="Calibri"/>
              </a:rPr>
              <a:t>May</a:t>
            </a:r>
            <a:r>
              <a:rPr lang="en" sz="2590" b="0" i="0" u="none" strike="noStrike" cap="none" dirty="0">
                <a:solidFill>
                  <a:srgbClr val="FF0000"/>
                </a:solidFill>
                <a:latin typeface="Calibri"/>
                <a:ea typeface="Calibri"/>
                <a:cs typeface="Calibri"/>
                <a:sym typeface="Calibri"/>
              </a:rPr>
              <a:t> 20</a:t>
            </a:r>
            <a:r>
              <a:rPr lang="en" sz="2590" dirty="0">
                <a:solidFill>
                  <a:srgbClr val="FF0000"/>
                </a:solidFill>
              </a:rPr>
              <a:t>24</a:t>
            </a:r>
            <a:r>
              <a:rPr lang="en" sz="2590" b="0" i="0" u="none" strike="noStrike" cap="none" dirty="0">
                <a:solidFill>
                  <a:srgbClr val="FF0000"/>
                </a:solidFill>
                <a:latin typeface="Calibri"/>
                <a:ea typeface="Calibri"/>
                <a:cs typeface="Calibri"/>
                <a:sym typeface="Calibri"/>
              </a:rPr>
              <a:t> – </a:t>
            </a:r>
            <a:r>
              <a:rPr lang="en-IN" sz="2590" b="0" i="0" u="none" strike="noStrike" cap="none" dirty="0">
                <a:solidFill>
                  <a:srgbClr val="FF0000"/>
                </a:solidFill>
                <a:latin typeface="Calibri"/>
                <a:ea typeface="Calibri"/>
                <a:cs typeface="Calibri"/>
                <a:sym typeface="Calibri"/>
              </a:rPr>
              <a:t>June</a:t>
            </a:r>
            <a:r>
              <a:rPr lang="en" sz="2590" b="0" i="0" u="none" strike="noStrike" cap="none" dirty="0">
                <a:solidFill>
                  <a:srgbClr val="FF0000"/>
                </a:solidFill>
                <a:latin typeface="Calibri"/>
                <a:ea typeface="Calibri"/>
                <a:cs typeface="Calibri"/>
                <a:sym typeface="Calibri"/>
              </a:rPr>
              <a:t> 20</a:t>
            </a:r>
            <a:r>
              <a:rPr lang="en" sz="2590" dirty="0">
                <a:solidFill>
                  <a:srgbClr val="FF0000"/>
                </a:solidFill>
              </a:rPr>
              <a:t>25</a:t>
            </a:r>
            <a:r>
              <a:rPr lang="en" sz="2590" b="0" i="0" u="none" strike="noStrike" cap="none" dirty="0">
                <a:solidFill>
                  <a:srgbClr val="FF0000"/>
                </a:solidFill>
                <a:latin typeface="Calibri"/>
                <a:ea typeface="Calibri"/>
                <a:cs typeface="Calibri"/>
                <a:sym typeface="Calibri"/>
              </a:rPr>
              <a:t>)</a:t>
            </a:r>
            <a:endParaRPr dirty="0"/>
          </a:p>
          <a:p>
            <a:pPr marL="342900" marR="0" lvl="0" indent="-342900" algn="l" rtl="0">
              <a:lnSpc>
                <a:spcPct val="90000"/>
              </a:lnSpc>
              <a:spcBef>
                <a:spcPts val="518"/>
              </a:spcBef>
              <a:spcAft>
                <a:spcPts val="0"/>
              </a:spcAft>
              <a:buClr>
                <a:srgbClr val="0000FF"/>
              </a:buClr>
              <a:buSzPts val="2590"/>
              <a:buFont typeface="Arial"/>
              <a:buChar char="•"/>
            </a:pPr>
            <a:r>
              <a:rPr lang="en" sz="2590" b="0" i="0" u="none" strike="noStrike" cap="none" dirty="0">
                <a:solidFill>
                  <a:srgbClr val="0000FF"/>
                </a:solidFill>
                <a:latin typeface="Calibri"/>
                <a:ea typeface="Calibri"/>
                <a:cs typeface="Calibri"/>
                <a:sym typeface="Calibri"/>
              </a:rPr>
              <a:t>Third semester (</a:t>
            </a:r>
            <a:r>
              <a:rPr lang="en-IN" sz="2590" b="0" i="0" u="none" strike="noStrike" cap="none" dirty="0">
                <a:solidFill>
                  <a:srgbClr val="0000FF"/>
                </a:solidFill>
                <a:latin typeface="Calibri"/>
                <a:ea typeface="Calibri"/>
                <a:cs typeface="Calibri"/>
                <a:sym typeface="Calibri"/>
              </a:rPr>
              <a:t>AUG </a:t>
            </a:r>
            <a:r>
              <a:rPr lang="en" sz="2590" b="0" i="0" u="none" strike="noStrike" cap="none" dirty="0">
                <a:solidFill>
                  <a:srgbClr val="0000FF"/>
                </a:solidFill>
                <a:latin typeface="Calibri"/>
                <a:ea typeface="Calibri"/>
                <a:cs typeface="Calibri"/>
                <a:sym typeface="Calibri"/>
              </a:rPr>
              <a:t>- Dec 20</a:t>
            </a:r>
            <a:r>
              <a:rPr lang="en" sz="2590" dirty="0">
                <a:solidFill>
                  <a:srgbClr val="0000FF"/>
                </a:solidFill>
              </a:rPr>
              <a:t>24</a:t>
            </a:r>
            <a:r>
              <a:rPr lang="en" sz="2590" b="0" i="0" u="none" strike="noStrike" cap="none" dirty="0">
                <a:solidFill>
                  <a:srgbClr val="0000FF"/>
                </a:solidFill>
                <a:latin typeface="Calibri"/>
                <a:ea typeface="Calibri"/>
                <a:cs typeface="Calibri"/>
                <a:sym typeface="Calibri"/>
              </a:rPr>
              <a:t>)</a:t>
            </a:r>
            <a:endParaRPr sz="2590" b="0" i="0" u="none" strike="noStrike" cap="none" dirty="0">
              <a:solidFill>
                <a:srgbClr val="0000FF"/>
              </a:solidFill>
              <a:latin typeface="Calibri"/>
              <a:ea typeface="Calibri"/>
              <a:cs typeface="Calibri"/>
              <a:sym typeface="Calibri"/>
            </a:endParaRPr>
          </a:p>
          <a:p>
            <a:pPr marL="742950" marR="0" lvl="1" indent="-297815" algn="l" rtl="0">
              <a:lnSpc>
                <a:spcPct val="90000"/>
              </a:lnSpc>
              <a:spcBef>
                <a:spcPts val="518"/>
              </a:spcBef>
              <a:spcAft>
                <a:spcPts val="0"/>
              </a:spcAft>
              <a:buClr>
                <a:srgbClr val="FF0000"/>
              </a:buClr>
              <a:buSzPts val="2590"/>
              <a:buFont typeface="Arial"/>
              <a:buChar char="–"/>
            </a:pPr>
            <a:r>
              <a:rPr lang="en" sz="2590" dirty="0">
                <a:solidFill>
                  <a:srgbClr val="FF0000"/>
                </a:solidFill>
              </a:rPr>
              <a:t>DS 200 AUG 0:1 Research Methods (DP)</a:t>
            </a:r>
            <a:endParaRPr sz="2590" dirty="0">
              <a:solidFill>
                <a:srgbClr val="FF0000"/>
              </a:solidFill>
            </a:endParaRPr>
          </a:p>
          <a:p>
            <a:pPr marL="742950" marR="0" lvl="1" indent="-259080" algn="l" rtl="0">
              <a:lnSpc>
                <a:spcPct val="90000"/>
              </a:lnSpc>
              <a:spcBef>
                <a:spcPts val="444"/>
              </a:spcBef>
              <a:spcAft>
                <a:spcPts val="0"/>
              </a:spcAft>
              <a:buClr>
                <a:srgbClr val="0000FF"/>
              </a:buClr>
              <a:buSzPts val="1800"/>
              <a:buFont typeface="Arial"/>
              <a:buChar char="–"/>
            </a:pPr>
            <a:r>
              <a:rPr lang="en" sz="1800" b="0" i="0" u="none" strike="noStrike" cap="none" dirty="0">
                <a:solidFill>
                  <a:srgbClr val="0000FF"/>
                </a:solidFill>
                <a:latin typeface="Calibri"/>
                <a:ea typeface="Calibri"/>
                <a:cs typeface="Calibri"/>
                <a:sym typeface="Calibri"/>
              </a:rPr>
              <a:t>Rest credits (soft core/electives) in terms of courses (Not more than one course)</a:t>
            </a:r>
            <a:endParaRPr sz="1800" b="0" i="0" u="none" strike="noStrike" cap="none" dirty="0">
              <a:solidFill>
                <a:srgbClr val="0000FF"/>
              </a:solidFill>
              <a:latin typeface="Calibri"/>
              <a:ea typeface="Calibri"/>
              <a:cs typeface="Calibri"/>
              <a:sym typeface="Calibri"/>
            </a:endParaRPr>
          </a:p>
          <a:p>
            <a:pPr marL="1143000" marR="0" lvl="2" indent="-263525" algn="l" rtl="0">
              <a:lnSpc>
                <a:spcPct val="90000"/>
              </a:lnSpc>
              <a:spcBef>
                <a:spcPts val="370"/>
              </a:spcBef>
              <a:spcAft>
                <a:spcPts val="0"/>
              </a:spcAft>
              <a:buClr>
                <a:srgbClr val="0000FF"/>
              </a:buClr>
              <a:buSzPts val="2400"/>
              <a:buFont typeface="Arial"/>
              <a:buChar char="•"/>
            </a:pPr>
            <a:r>
              <a:rPr lang="en" b="0" i="0" u="none" strike="noStrike" cap="none" dirty="0">
                <a:solidFill>
                  <a:srgbClr val="0000FF"/>
                </a:solidFill>
                <a:latin typeface="Calibri"/>
                <a:ea typeface="Calibri"/>
                <a:cs typeface="Calibri"/>
                <a:sym typeface="Calibri"/>
              </a:rPr>
              <a:t>Ex: </a:t>
            </a:r>
            <a:endParaRPr dirty="0"/>
          </a:p>
          <a:p>
            <a:pPr marL="1600200" marR="0" lvl="3" indent="-274319" algn="l" rtl="0">
              <a:lnSpc>
                <a:spcPct val="90000"/>
              </a:lnSpc>
              <a:spcBef>
                <a:spcPts val="296"/>
              </a:spcBef>
              <a:spcAft>
                <a:spcPts val="0"/>
              </a:spcAft>
              <a:buClr>
                <a:srgbClr val="0000FF"/>
              </a:buClr>
              <a:buSzPts val="2200"/>
              <a:buFont typeface="Arial"/>
              <a:buChar char="–"/>
            </a:pPr>
            <a:r>
              <a:rPr lang="en" sz="2200" dirty="0">
                <a:solidFill>
                  <a:srgbClr val="0000FF"/>
                </a:solidFill>
              </a:rPr>
              <a:t>DS 211 AUG 3:0 Numerical Optimization (</a:t>
            </a:r>
            <a:r>
              <a:rPr lang="en-IN" sz="2200" dirty="0">
                <a:solidFill>
                  <a:srgbClr val="0000FF"/>
                </a:solidFill>
              </a:rPr>
              <a:t>DS</a:t>
            </a:r>
            <a:r>
              <a:rPr lang="en" sz="2200" dirty="0">
                <a:solidFill>
                  <a:srgbClr val="0000FF"/>
                </a:solidFill>
              </a:rPr>
              <a:t>)</a:t>
            </a:r>
            <a:endParaRPr sz="2200" dirty="0">
              <a:solidFill>
                <a:srgbClr val="0000FF"/>
              </a:solidFill>
            </a:endParaRPr>
          </a:p>
          <a:p>
            <a:pPr marL="1600200" marR="0" lvl="3" indent="-274319" algn="l" rtl="0">
              <a:lnSpc>
                <a:spcPct val="90000"/>
              </a:lnSpc>
              <a:spcBef>
                <a:spcPts val="296"/>
              </a:spcBef>
              <a:spcAft>
                <a:spcPts val="0"/>
              </a:spcAft>
              <a:buClr>
                <a:srgbClr val="0000FF"/>
              </a:buClr>
              <a:buSzPts val="2200"/>
              <a:buFont typeface="Arial"/>
              <a:buChar char="–"/>
            </a:pPr>
            <a:r>
              <a:rPr lang="en" sz="2200" b="0" i="0" u="none" strike="noStrike" cap="none" dirty="0">
                <a:solidFill>
                  <a:srgbClr val="0000FF"/>
                </a:solidFill>
                <a:latin typeface="Calibri"/>
                <a:ea typeface="Calibri"/>
                <a:cs typeface="Calibri"/>
                <a:sym typeface="Calibri"/>
              </a:rPr>
              <a:t>DS 290 AUG 3:0 </a:t>
            </a:r>
            <a:r>
              <a:rPr lang="en-IN" sz="2200" b="0" i="0" u="none" strike="noStrike" cap="none" dirty="0">
                <a:solidFill>
                  <a:srgbClr val="0000FF"/>
                </a:solidFill>
                <a:latin typeface="Calibri"/>
                <a:ea typeface="Calibri"/>
                <a:cs typeface="Calibri"/>
                <a:sym typeface="Calibri"/>
              </a:rPr>
              <a:t>Modelling and Simulation (SR)</a:t>
            </a:r>
            <a:endParaRPr sz="2200" b="0" i="0" u="none" strike="noStrike" cap="none" dirty="0">
              <a:solidFill>
                <a:srgbClr val="0000FF"/>
              </a:solidFill>
              <a:latin typeface="Calibri"/>
              <a:ea typeface="Calibri"/>
              <a:cs typeface="Calibri"/>
              <a:sym typeface="Calibri"/>
            </a:endParaRPr>
          </a:p>
          <a:p>
            <a:pPr marL="342900" marR="0" lvl="0" indent="-342900" algn="l" rtl="0">
              <a:lnSpc>
                <a:spcPct val="90000"/>
              </a:lnSpc>
              <a:spcBef>
                <a:spcPts val="518"/>
              </a:spcBef>
              <a:spcAft>
                <a:spcPts val="0"/>
              </a:spcAft>
              <a:buClr>
                <a:srgbClr val="0000FF"/>
              </a:buClr>
              <a:buSzPts val="2590"/>
              <a:buFont typeface="Arial"/>
              <a:buChar char="•"/>
            </a:pPr>
            <a:r>
              <a:rPr lang="en" sz="2590" b="0" i="0" u="none" strike="noStrike" cap="none" dirty="0">
                <a:solidFill>
                  <a:srgbClr val="0000FF"/>
                </a:solidFill>
                <a:latin typeface="Calibri"/>
                <a:ea typeface="Calibri"/>
                <a:cs typeface="Calibri"/>
                <a:sym typeface="Calibri"/>
              </a:rPr>
              <a:t>Fourth semester (Jan - </a:t>
            </a:r>
            <a:r>
              <a:rPr lang="en" sz="2590" dirty="0">
                <a:solidFill>
                  <a:srgbClr val="0000FF"/>
                </a:solidFill>
              </a:rPr>
              <a:t>June</a:t>
            </a:r>
            <a:r>
              <a:rPr lang="en" sz="2590" b="0" i="0" u="none" strike="noStrike" cap="none" dirty="0">
                <a:solidFill>
                  <a:srgbClr val="0000FF"/>
                </a:solidFill>
                <a:latin typeface="Calibri"/>
                <a:ea typeface="Calibri"/>
                <a:cs typeface="Calibri"/>
                <a:sym typeface="Calibri"/>
              </a:rPr>
              <a:t> 20</a:t>
            </a:r>
            <a:r>
              <a:rPr lang="en" sz="2590" dirty="0">
                <a:solidFill>
                  <a:srgbClr val="0000FF"/>
                </a:solidFill>
              </a:rPr>
              <a:t>25</a:t>
            </a:r>
            <a:r>
              <a:rPr lang="en" sz="2590" b="0" i="0" u="none" strike="noStrike" cap="none" dirty="0">
                <a:solidFill>
                  <a:srgbClr val="0000FF"/>
                </a:solidFill>
                <a:latin typeface="Calibri"/>
                <a:ea typeface="Calibri"/>
                <a:cs typeface="Calibri"/>
                <a:sym typeface="Calibri"/>
              </a:rPr>
              <a:t>)</a:t>
            </a:r>
            <a:endParaRPr lang="en-IN" dirty="0"/>
          </a:p>
          <a:p>
            <a:pPr marL="742950" marR="0" lvl="1" indent="-285750" algn="l" rtl="0">
              <a:lnSpc>
                <a:spcPct val="90000"/>
              </a:lnSpc>
              <a:spcBef>
                <a:spcPts val="444"/>
              </a:spcBef>
              <a:spcAft>
                <a:spcPts val="0"/>
              </a:spcAft>
              <a:buClr>
                <a:srgbClr val="0000FF"/>
              </a:buClr>
              <a:buSzPts val="2220"/>
              <a:buFont typeface="Arial"/>
              <a:buChar char="–"/>
            </a:pPr>
            <a:r>
              <a:rPr lang="en-IN" sz="2220" b="0" i="0" u="none" strike="noStrike" cap="none" dirty="0">
                <a:solidFill>
                  <a:srgbClr val="0000FF"/>
                </a:solidFill>
                <a:latin typeface="Calibri"/>
                <a:ea typeface="Calibri"/>
                <a:cs typeface="Calibri"/>
                <a:sym typeface="Calibri"/>
              </a:rPr>
              <a:t>Register for DS 299: Dissertation</a:t>
            </a:r>
          </a:p>
          <a:p>
            <a:pPr marL="742950" marR="0" lvl="1" indent="-285750" algn="l" rtl="0">
              <a:lnSpc>
                <a:spcPct val="90000"/>
              </a:lnSpc>
              <a:spcBef>
                <a:spcPts val="444"/>
              </a:spcBef>
              <a:spcAft>
                <a:spcPts val="0"/>
              </a:spcAft>
              <a:buClr>
                <a:srgbClr val="0000FF"/>
              </a:buClr>
              <a:buSzPts val="2220"/>
              <a:buFont typeface="Arial"/>
              <a:buChar char="–"/>
            </a:pPr>
            <a:r>
              <a:rPr lang="en" sz="2220" b="0" i="0" u="none" strike="noStrike" cap="none" dirty="0">
                <a:solidFill>
                  <a:srgbClr val="0000FF"/>
                </a:solidFill>
                <a:latin typeface="Calibri"/>
                <a:ea typeface="Calibri"/>
                <a:cs typeface="Calibri"/>
                <a:sym typeface="Calibri"/>
              </a:rPr>
              <a:t>Dissertation DS 299</a:t>
            </a:r>
            <a:endParaRPr dirty="0"/>
          </a:p>
        </p:txBody>
      </p:sp>
      <p:sp>
        <p:nvSpPr>
          <p:cNvPr id="188" name="Google Shape;188;p33"/>
          <p:cNvSpPr txBox="1">
            <a:spLocks noGrp="1"/>
          </p:cNvSpPr>
          <p:nvPr>
            <p:ph type="sldNum" idx="12"/>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fld id="{00000000-1234-1234-1234-123412341234}" type="slidenum">
              <a:rPr lang="en" sz="1200" b="0" i="0" u="none" strike="noStrike" cap="none">
                <a:solidFill>
                  <a:srgbClr val="888888"/>
                </a:solidFill>
                <a:latin typeface="Calibri"/>
                <a:ea typeface="Calibri"/>
                <a:cs typeface="Calibri"/>
                <a:sym typeface="Calibri"/>
              </a:rPr>
              <a:t>9</a:t>
            </a:fld>
            <a:endParaRPr sz="1200" b="0" i="0" u="none" strike="noStrike" cap="none">
              <a:solidFill>
                <a:srgbClr val="888888"/>
              </a:solidFill>
              <a:latin typeface="Calibri"/>
              <a:ea typeface="Calibri"/>
              <a:cs typeface="Calibri"/>
              <a:sym typeface="Calibri"/>
            </a:endParaRPr>
          </a:p>
        </p:txBody>
      </p:sp>
      <p:sp>
        <p:nvSpPr>
          <p:cNvPr id="189" name="Google Shape;189;p33"/>
          <p:cNvSpPr txBox="1"/>
          <p:nvPr/>
        </p:nvSpPr>
        <p:spPr>
          <a:xfrm>
            <a:off x="5388750" y="4407675"/>
            <a:ext cx="3000000" cy="706200"/>
          </a:xfrm>
          <a:prstGeom prst="rect">
            <a:avLst/>
          </a:prstGeom>
          <a:noFill/>
          <a:ln>
            <a:noFill/>
          </a:ln>
        </p:spPr>
        <p:txBody>
          <a:bodyPr spcFirstLastPara="1" wrap="square" lIns="91425" tIns="91425" rIns="91425" bIns="91425" anchor="ctr" anchorCtr="0">
            <a:noAutofit/>
          </a:bodyPr>
          <a:lstStyle/>
          <a:p>
            <a:pPr marL="0" lvl="0" indent="0" algn="l" rtl="0">
              <a:lnSpc>
                <a:spcPct val="90000"/>
              </a:lnSpc>
              <a:spcBef>
                <a:spcPts val="518"/>
              </a:spcBef>
              <a:spcAft>
                <a:spcPts val="0"/>
              </a:spcAft>
              <a:buNone/>
            </a:pPr>
            <a:r>
              <a:rPr lang="en" sz="2590" b="1">
                <a:solidFill>
                  <a:schemeClr val="dk1"/>
                </a:solidFill>
                <a:latin typeface="Calibri"/>
                <a:ea typeface="Calibri"/>
                <a:cs typeface="Calibri"/>
                <a:sym typeface="Calibri"/>
              </a:rPr>
              <a:t>Total: 64 credits</a:t>
            </a:r>
            <a:endParaRPr/>
          </a:p>
        </p:txBody>
      </p:sp>
    </p:spTree>
  </p:cSld>
  <p:clrMapOvr>
    <a:masterClrMapping/>
  </p:clrMapOvr>
  <p:transition spd="slow">
    <p:fade thruBlk="1"/>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518</TotalTime>
  <Words>1731</Words>
  <Application>Microsoft Macintosh PowerPoint</Application>
  <PresentationFormat>On-screen Show (16:9)</PresentationFormat>
  <Paragraphs>153</Paragraphs>
  <Slides>14</Slides>
  <Notes>12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14</vt:i4>
      </vt:variant>
    </vt:vector>
  </HeadingPairs>
  <TitlesOfParts>
    <vt:vector size="18" baseType="lpstr">
      <vt:lpstr>Arial</vt:lpstr>
      <vt:lpstr>Calibri</vt:lpstr>
      <vt:lpstr>Simple Light</vt:lpstr>
      <vt:lpstr>Office Theme</vt:lpstr>
      <vt:lpstr>PowerPoint Presentation</vt:lpstr>
      <vt:lpstr>M.Tech. (CDS) Course Structure </vt:lpstr>
      <vt:lpstr>M.Tech. (CDS)  Course Structure </vt:lpstr>
      <vt:lpstr>M.Tech. (CDS) Course Structure </vt:lpstr>
      <vt:lpstr>M.Tech. (CDS)  Course Structure </vt:lpstr>
      <vt:lpstr>M.Tech. (CDS) Course Structure </vt:lpstr>
      <vt:lpstr>M.Tech. (CDS) Typical Course Plan</vt:lpstr>
      <vt:lpstr>M.Tech. (CDS) Typical Course Plan</vt:lpstr>
      <vt:lpstr>M.Tech. (CDS)  Typical Course Plan  </vt:lpstr>
      <vt:lpstr>M.Tech. (CDS)  Dissertation Evaluation - For the 2023 Batch</vt:lpstr>
      <vt:lpstr>M.Tech. (CDS) Dissertation Advisor</vt:lpstr>
      <vt:lpstr>Private Fellowships</vt:lpstr>
      <vt:lpstr>First Year M.Tech. Student Lab Guidelines</vt:lpstr>
      <vt:lpstr>Course Registration http://sap.iisc.ac.in (IISc Network Only)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Phani Motamarri</cp:lastModifiedBy>
  <cp:revision>29</cp:revision>
  <dcterms:modified xsi:type="dcterms:W3CDTF">2023-07-29T13:51:44Z</dcterms:modified>
</cp:coreProperties>
</file>